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093" y="232229"/>
            <a:ext cx="5062649" cy="15758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World Beginnings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172" y="1808118"/>
            <a:ext cx="8915399" cy="1126283"/>
          </a:xfrm>
        </p:spPr>
        <p:txBody>
          <a:bodyPr/>
          <a:lstStyle/>
          <a:p>
            <a:r>
              <a:rPr lang="en-US" b="1" i="1" dirty="0"/>
              <a:t>33,000 B.C. – A.D. 1769</a:t>
            </a:r>
          </a:p>
        </p:txBody>
      </p:sp>
      <p:pic>
        <p:nvPicPr>
          <p:cNvPr id="10242" name="Picture 2" descr="http://www.geographicus.com/mm5/graphics/00000001/L/NorthAmerica-smith-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7" y="0"/>
            <a:ext cx="7155543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5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Conquistadores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688123"/>
            <a:ext cx="8911687" cy="516987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Spain secured claim to Americas from Treaty of Tordesillas (1494)</a:t>
            </a:r>
          </a:p>
          <a:p>
            <a:pPr fontAlgn="base"/>
            <a:r>
              <a:rPr lang="en-US" dirty="0"/>
              <a:t>1500’s dominant explorers/ colonizers of Americas</a:t>
            </a:r>
          </a:p>
          <a:p>
            <a:pPr fontAlgn="base"/>
            <a:r>
              <a:rPr lang="en-US" dirty="0"/>
              <a:t>Conquistadors explored and conquered much of N &amp; S America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I.   Led to a flood of silver from SA, Mexico caused inflation in Europe</a:t>
            </a:r>
          </a:p>
          <a:p>
            <a:r>
              <a:rPr lang="en-US" dirty="0"/>
              <a:t>    Led to rise of capitalism and commercial banking, paid for international trade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II</a:t>
            </a:r>
            <a:r>
              <a:rPr lang="en-US" b="1" dirty="0"/>
              <a:t>. </a:t>
            </a:r>
            <a:r>
              <a:rPr lang="en-US" dirty="0"/>
              <a:t>Encomienda system established </a:t>
            </a:r>
          </a:p>
          <a:p>
            <a:r>
              <a:rPr lang="en-US" dirty="0"/>
              <a:t>    Indians  "commended“ or given to Spanish landlords </a:t>
            </a:r>
          </a:p>
          <a:p>
            <a:r>
              <a:rPr lang="en-US" dirty="0"/>
              <a:t>    The idea was that Indians would work and be</a:t>
            </a:r>
            <a:br>
              <a:rPr lang="en-US" dirty="0"/>
            </a:br>
            <a:r>
              <a:rPr lang="en-US" dirty="0"/>
              <a:t>converted to Christianity, but it was basically just slavery on a sugar plantation guised as missionary work. </a:t>
            </a:r>
          </a:p>
        </p:txBody>
      </p:sp>
    </p:spTree>
    <p:extLst>
      <p:ext uri="{BB962C8B-B14F-4D97-AF65-F5344CB8AC3E}">
        <p14:creationId xmlns:p14="http://schemas.microsoft.com/office/powerpoint/2010/main" val="260160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b/b4/Landing_of_Columbus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2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700" y="384959"/>
            <a:ext cx="8911687" cy="1280890"/>
          </a:xfrm>
        </p:spPr>
        <p:txBody>
          <a:bodyPr/>
          <a:lstStyle/>
          <a:p>
            <a:r>
              <a:rPr lang="en-US" dirty="0"/>
              <a:t>The Spread of Spanish America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665849"/>
            <a:ext cx="9492175" cy="508664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Spain’s empire grew quickly</a:t>
            </a:r>
          </a:p>
          <a:p>
            <a:pPr fontAlgn="base"/>
            <a:r>
              <a:rPr lang="en-US" sz="2400" dirty="0"/>
              <a:t>Threats from other European powers- English, French</a:t>
            </a:r>
          </a:p>
          <a:p>
            <a:pPr fontAlgn="base"/>
            <a:r>
              <a:rPr lang="en-US" sz="2400" dirty="0"/>
              <a:t>Spanish set up forts (presidios) to protect borders- from Florida to California</a:t>
            </a:r>
          </a:p>
          <a:p>
            <a:pPr fontAlgn="base"/>
            <a:r>
              <a:rPr lang="en-US" sz="2400" dirty="0"/>
              <a:t>Rebellions in New Mexico against Spanish (Pope’s Rebellion 1680)</a:t>
            </a:r>
          </a:p>
          <a:p>
            <a:pPr fontAlgn="base"/>
            <a:r>
              <a:rPr lang="en-US" sz="2400" b="1" u="sng" dirty="0"/>
              <a:t>Black Legend</a:t>
            </a:r>
            <a:r>
              <a:rPr lang="en-US" sz="2400" dirty="0"/>
              <a:t>: The Black Legend was the notion that Spaniards only brought bad things (murder, disease, slavery); though true, they also brought good things such as law systems, architecture, Christianity, language, civilization, so that the Black Legend is partly, but not entirely, accurate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8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lasszone.com/cz/books/amer_hist_survey/resources/htmls/chapter_maps/ah02_spanishempi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Shaping of North America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59989"/>
            <a:ext cx="4370584" cy="5050300"/>
          </a:xfrm>
        </p:spPr>
        <p:txBody>
          <a:bodyPr>
            <a:normAutofit/>
          </a:bodyPr>
          <a:lstStyle/>
          <a:p>
            <a:r>
              <a:rPr lang="en-US" b="1" dirty="0"/>
              <a:t>The Canadian Shield</a:t>
            </a:r>
          </a:p>
          <a:p>
            <a:pPr lvl="1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part of North America to emerge above sea level.  </a:t>
            </a:r>
          </a:p>
          <a:p>
            <a:pPr lvl="1"/>
            <a:r>
              <a:rPr lang="en-US" dirty="0"/>
              <a:t>Assisted in creating the geography of North America. </a:t>
            </a:r>
          </a:p>
          <a:p>
            <a:pPr lvl="1"/>
            <a:endParaRPr lang="en-US" dirty="0"/>
          </a:p>
          <a:p>
            <a:r>
              <a:rPr lang="en-US" dirty="0"/>
              <a:t>The Land Bridge theory</a:t>
            </a:r>
          </a:p>
          <a:p>
            <a:pPr lvl="1" fontAlgn="base"/>
            <a:r>
              <a:rPr lang="en-US" dirty="0"/>
              <a:t>End of Ice Age diminished glaciers over North America. </a:t>
            </a:r>
          </a:p>
          <a:p>
            <a:pPr lvl="1" fontAlgn="base"/>
            <a:r>
              <a:rPr lang="en-US" dirty="0"/>
              <a:t>Land Bridge emerged linking Asia &amp; NA across Bering Sea. </a:t>
            </a:r>
          </a:p>
          <a:p>
            <a:pPr lvl="1" fontAlgn="base"/>
            <a:r>
              <a:rPr lang="en-US" dirty="0"/>
              <a:t>People walked across the "bridge" before the sea level rose  </a:t>
            </a:r>
          </a:p>
          <a:p>
            <a:pPr lvl="1" fontAlgn="base"/>
            <a:r>
              <a:rPr lang="en-US" dirty="0"/>
              <a:t>The Land Bridge occurred around 35,000 years ago.  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media1.britannica.com/eb-media/98/180898-004-3CE63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93" y="200699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4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7050" y="131741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The First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017" y="1008184"/>
            <a:ext cx="4936528" cy="5849816"/>
          </a:xfrm>
        </p:spPr>
        <p:txBody>
          <a:bodyPr>
            <a:normAutofit/>
          </a:bodyPr>
          <a:lstStyle/>
          <a:p>
            <a:r>
              <a:rPr lang="en-US" dirty="0"/>
              <a:t>“Perhaps” 54 million people inhabited the two American continents.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The Native Tribes</a:t>
            </a:r>
            <a:endParaRPr lang="en-US" dirty="0"/>
          </a:p>
          <a:p>
            <a:pPr lvl="1" fontAlgn="base"/>
            <a:r>
              <a:rPr lang="en-US" sz="1800" dirty="0"/>
              <a:t>Groups spread across North, Central, and South America. </a:t>
            </a:r>
          </a:p>
          <a:p>
            <a:pPr lvl="1" fontAlgn="base"/>
            <a:r>
              <a:rPr lang="en-US" sz="1800" dirty="0"/>
              <a:t>Tribes emerged with an estimated 2,000 languages. Notably: </a:t>
            </a:r>
          </a:p>
          <a:p>
            <a:pPr lvl="2" fontAlgn="base"/>
            <a:r>
              <a:rPr lang="en-US" sz="1800" b="1" dirty="0"/>
              <a:t>Incas:</a:t>
            </a:r>
            <a:r>
              <a:rPr lang="en-US" sz="1800" dirty="0"/>
              <a:t> Peru, with elaborate network of roads and bridges linking their empire. </a:t>
            </a:r>
          </a:p>
          <a:p>
            <a:pPr lvl="2" fontAlgn="base"/>
            <a:r>
              <a:rPr lang="en-US" sz="1800" b="1" dirty="0"/>
              <a:t>Mayas:</a:t>
            </a:r>
            <a:r>
              <a:rPr lang="en-US" sz="1800" dirty="0"/>
              <a:t> Yucatan Peninsula, with their step pyramids. </a:t>
            </a:r>
          </a:p>
          <a:p>
            <a:pPr lvl="2"/>
            <a:r>
              <a:rPr lang="en-US" sz="1800" b="1" dirty="0"/>
              <a:t>Aztecs:</a:t>
            </a:r>
            <a:r>
              <a:rPr lang="en-US" sz="1800" dirty="0"/>
              <a:t> Mexico, with step pyramids and huge sacrifices of conquered peoples.</a:t>
            </a:r>
            <a:r>
              <a:rPr lang="en-US" sz="1800" b="1" dirty="0"/>
              <a:t> </a:t>
            </a:r>
            <a:endParaRPr lang="en-US" sz="1800" dirty="0"/>
          </a:p>
        </p:txBody>
      </p:sp>
      <p:pic>
        <p:nvPicPr>
          <p:cNvPr id="2050" name="Picture 2" descr="http://diazsocialstudies.org/NativeAmerican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63" y="0"/>
            <a:ext cx="538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7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08" y="154014"/>
            <a:ext cx="8911687" cy="1280890"/>
          </a:xfrm>
        </p:spPr>
        <p:txBody>
          <a:bodyPr/>
          <a:lstStyle/>
          <a:p>
            <a:r>
              <a:rPr lang="en-US" dirty="0"/>
              <a:t>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529" y="1083212"/>
            <a:ext cx="5847471" cy="5760720"/>
          </a:xfrm>
        </p:spPr>
        <p:txBody>
          <a:bodyPr/>
          <a:lstStyle/>
          <a:p>
            <a:pPr fontAlgn="base"/>
            <a:r>
              <a:rPr lang="en-US" dirty="0"/>
              <a:t> </a:t>
            </a:r>
            <a:r>
              <a:rPr lang="en-US" sz="2000" dirty="0"/>
              <a:t>Development of corn or maize around 5,000 B.C. in Mexico was revolutionary in that: </a:t>
            </a:r>
          </a:p>
          <a:p>
            <a:pPr lvl="1" fontAlgn="base"/>
            <a:r>
              <a:rPr lang="en-US" sz="2000" dirty="0"/>
              <a:t>Didn't have to be hunter-gatherers, could settle down and be farmers. </a:t>
            </a:r>
          </a:p>
          <a:p>
            <a:r>
              <a:rPr lang="en-US" sz="2000" dirty="0"/>
              <a:t>Began to establish permanent settlements</a:t>
            </a:r>
          </a:p>
          <a:p>
            <a:pPr lvl="1" fontAlgn="base"/>
            <a:r>
              <a:rPr lang="en-US" sz="2000" dirty="0"/>
              <a:t>      No large concentration of pop. like in SA or Mesoamerica</a:t>
            </a:r>
          </a:p>
          <a:p>
            <a:pPr lvl="1" fontAlgn="base"/>
            <a:r>
              <a:rPr lang="en-US" sz="2000" dirty="0"/>
              <a:t>      Scattered pop. allowed Europeans to defeat Native Americans easier </a:t>
            </a:r>
          </a:p>
          <a:p>
            <a:r>
              <a:rPr lang="en-US" sz="2000" dirty="0"/>
              <a:t>Corn arrived in the present day U.S. around 1,200 B.C.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http://farm5.static.flickr.com/4147/5031047577_acded6fd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80792" cy="6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4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49" y="188011"/>
            <a:ext cx="8911687" cy="1280890"/>
          </a:xfrm>
        </p:spPr>
        <p:txBody>
          <a:bodyPr/>
          <a:lstStyle/>
          <a:p>
            <a:r>
              <a:rPr lang="en-US" dirty="0"/>
              <a:t>The Native American Life…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310" y="1233268"/>
            <a:ext cx="8915400" cy="3777622"/>
          </a:xfrm>
        </p:spPr>
        <p:txBody>
          <a:bodyPr/>
          <a:lstStyle/>
          <a:p>
            <a:r>
              <a:rPr lang="en-US" b="1" dirty="0"/>
              <a:t>Native Americans had different view of things as compared to Europeans. </a:t>
            </a:r>
            <a:endParaRPr lang="en-US" dirty="0"/>
          </a:p>
          <a:p>
            <a:pPr fontAlgn="base"/>
            <a:r>
              <a:rPr lang="en-US" dirty="0"/>
              <a:t>Native Americans-no man owned the land, the tribe did. (Europeans- private property) </a:t>
            </a:r>
          </a:p>
          <a:p>
            <a:pPr fontAlgn="base"/>
            <a:r>
              <a:rPr lang="en-US" dirty="0"/>
              <a:t>Indians- nature was mixed with many spirits. (Europeans-Christian and monotheistic) </a:t>
            </a:r>
          </a:p>
          <a:p>
            <a:pPr fontAlgn="base"/>
            <a:r>
              <a:rPr lang="en-US" dirty="0"/>
              <a:t>Indians- nature was sacred. (Europeans- nature and land to be subdued and put to use). </a:t>
            </a:r>
          </a:p>
          <a:p>
            <a:pPr fontAlgn="base"/>
            <a:r>
              <a:rPr lang="en-US" dirty="0"/>
              <a:t>Indians- little or no concept or interest in money. (Europeans- loved money or gold)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thestoryoftexas.com/upload/images/characters/native-americans/nativeamerican-caddovillage.jpg?14531433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8" y="4307505"/>
            <a:ext cx="622922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9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76" y="192992"/>
            <a:ext cx="8911687" cy="1280890"/>
          </a:xfrm>
        </p:spPr>
        <p:txBody>
          <a:bodyPr/>
          <a:lstStyle/>
          <a:p>
            <a:r>
              <a:rPr lang="en-US" dirty="0"/>
              <a:t>Europeans Arrive in America…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5" y="1730326"/>
            <a:ext cx="10081846" cy="5127674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The 1st Europeans to come to America were the Norse (Vikings from Norway). </a:t>
            </a:r>
            <a:endParaRPr lang="en-US" dirty="0"/>
          </a:p>
          <a:p>
            <a:pPr fontAlgn="base"/>
            <a:r>
              <a:rPr lang="en-US" dirty="0"/>
              <a:t>1000 AD, the Vikings landed in Newfoundland (L’Anse aux Meadows)</a:t>
            </a:r>
          </a:p>
          <a:p>
            <a:pPr fontAlgn="base"/>
            <a:r>
              <a:rPr lang="en-US" dirty="0"/>
              <a:t>No strong nation- state to support other voyages, settlements abandoned</a:t>
            </a:r>
          </a:p>
          <a:p>
            <a:pPr marL="0" indent="0" fontAlgn="base">
              <a:buNone/>
            </a:pPr>
            <a:endParaRPr lang="en-US" dirty="0"/>
          </a:p>
          <a:p>
            <a:r>
              <a:rPr lang="en-US" u="sng" dirty="0"/>
              <a:t>Columbus</a:t>
            </a:r>
            <a:endParaRPr lang="en-US" dirty="0"/>
          </a:p>
          <a:p>
            <a:pPr lvl="1" fontAlgn="base"/>
            <a:r>
              <a:rPr lang="en-US" dirty="0"/>
              <a:t>Convinced King and Queen of Spain to finance expedition to bypass Africa route to Asia</a:t>
            </a:r>
          </a:p>
          <a:p>
            <a:pPr lvl="1" fontAlgn="base"/>
            <a:r>
              <a:rPr lang="en-US" dirty="0"/>
              <a:t>1492 “discovers” America</a:t>
            </a:r>
          </a:p>
          <a:p>
            <a:pPr lvl="1"/>
            <a:r>
              <a:rPr lang="en-US" dirty="0"/>
              <a:t>Voyage eventually leads to the beginnings of a global system</a:t>
            </a:r>
          </a:p>
          <a:p>
            <a:pPr marL="457200" lvl="1" indent="0">
              <a:buNone/>
            </a:pPr>
            <a:endParaRPr lang="en-US" dirty="0"/>
          </a:p>
          <a:p>
            <a:pPr fontAlgn="base"/>
            <a:r>
              <a:rPr lang="en-US" dirty="0"/>
              <a:t>Europe would provide the market, capital, technology. </a:t>
            </a:r>
          </a:p>
          <a:p>
            <a:pPr fontAlgn="base"/>
            <a:r>
              <a:rPr lang="en-US" dirty="0"/>
              <a:t>Africa would provide the labor. </a:t>
            </a:r>
          </a:p>
          <a:p>
            <a:pPr fontAlgn="base"/>
            <a:r>
              <a:rPr lang="en-US" dirty="0"/>
              <a:t>The New World would provide the raw materials (gold, soil, lumber).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countrystudies.us/united-states/Erik-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0"/>
            <a:ext cx="22764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1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75" y="314621"/>
            <a:ext cx="8911687" cy="1280890"/>
          </a:xfrm>
        </p:spPr>
        <p:txBody>
          <a:bodyPr/>
          <a:lstStyle/>
          <a:p>
            <a:r>
              <a:rPr lang="en-US" dirty="0"/>
              <a:t>The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945" y="1266091"/>
            <a:ext cx="9070901" cy="5591909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/>
              <a:t>From the New World (America) to the Old </a:t>
            </a:r>
            <a:endParaRPr lang="en-US" sz="2400" dirty="0"/>
          </a:p>
          <a:p>
            <a:pPr lvl="1" fontAlgn="base"/>
            <a:r>
              <a:rPr lang="en-US" sz="2200" dirty="0"/>
              <a:t>corn, potatoes, tobacco, beans, peppers, manioc, pumpkin, squash, tomato, wild rice, etc.  also, syphilis </a:t>
            </a:r>
          </a:p>
          <a:p>
            <a:pPr fontAlgn="base"/>
            <a:r>
              <a:rPr lang="en-US" sz="2400" b="1" dirty="0"/>
              <a:t>From the Old World to the New </a:t>
            </a:r>
            <a:endParaRPr lang="en-US" sz="2400" dirty="0"/>
          </a:p>
          <a:p>
            <a:pPr lvl="1" fontAlgn="base"/>
            <a:r>
              <a:rPr lang="en-US" sz="2200" dirty="0"/>
              <a:t>cows, pigs, horses, wheat, sugar cane, apples, cabbage, citrus, carrots, Kentucky bluegrass, etc. </a:t>
            </a:r>
          </a:p>
          <a:p>
            <a:pPr lvl="1" fontAlgn="base"/>
            <a:r>
              <a:rPr lang="en-US" sz="2200" dirty="0"/>
              <a:t>devastating diseases (smallpox, yellow fever, malaria), as Indians had no immunities. </a:t>
            </a:r>
          </a:p>
          <a:p>
            <a:pPr lvl="2" fontAlgn="base"/>
            <a:r>
              <a:rPr lang="en-US" sz="2000" dirty="0"/>
              <a:t>The Indians had no immunities in their systems built up over generations. </a:t>
            </a:r>
          </a:p>
          <a:p>
            <a:pPr lvl="2" fontAlgn="base"/>
            <a:r>
              <a:rPr lang="en-US" sz="2000" dirty="0"/>
              <a:t>An estimated 90% of all pre-Columbus Indians died, mostly due to disease.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6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elmonthighlibrary.org/uploads/5/4/4/7/5447893/1622685.jpg?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7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2.bakersfieldcollege.edu/jbrigham/Grades%202000%20to%202004/2003%20Fall%20Grades/2003%20Falll%2017a/2003%20Spring%20His%2017a/2%20Worlds%20collide_files/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252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508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New World Beginnings </vt:lpstr>
      <vt:lpstr>The Shaping of North America </vt:lpstr>
      <vt:lpstr>The First Americans</vt:lpstr>
      <vt:lpstr>CORN</vt:lpstr>
      <vt:lpstr>The Native American Life…</vt:lpstr>
      <vt:lpstr>Europeans Arrive in America… </vt:lpstr>
      <vt:lpstr>The Columbian Exchange</vt:lpstr>
      <vt:lpstr>PowerPoint Presentation</vt:lpstr>
      <vt:lpstr>PowerPoint Presentation</vt:lpstr>
      <vt:lpstr>Spanish Conquistadores</vt:lpstr>
      <vt:lpstr>PowerPoint Presentation</vt:lpstr>
      <vt:lpstr>The Spread of Spanish America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World Beginnings</dc:title>
  <dc:creator>Elizabeth Gifford</dc:creator>
  <cp:lastModifiedBy>Elizabeth Gifford</cp:lastModifiedBy>
  <cp:revision>7</cp:revision>
  <dcterms:created xsi:type="dcterms:W3CDTF">2016-08-22T13:52:36Z</dcterms:created>
  <dcterms:modified xsi:type="dcterms:W3CDTF">2016-08-22T15:06:37Z</dcterms:modified>
</cp:coreProperties>
</file>