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18188" cy="3035808"/>
          </a:xfrm>
        </p:spPr>
        <p:txBody>
          <a:bodyPr/>
          <a:lstStyle/>
          <a:p>
            <a:r>
              <a:rPr lang="en-US" sz="9000" dirty="0"/>
              <a:t>Colonial Society on the Eve of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1700 – 1775</a:t>
            </a:r>
          </a:p>
          <a:p>
            <a:r>
              <a:rPr lang="en-US" dirty="0"/>
              <a:t>Chapter 5 – American Pageant </a:t>
            </a:r>
          </a:p>
        </p:txBody>
      </p:sp>
    </p:spTree>
    <p:extLst>
      <p:ext uri="{BB962C8B-B14F-4D97-AF65-F5344CB8AC3E}">
        <p14:creationId xmlns:p14="http://schemas.microsoft.com/office/powerpoint/2010/main" val="1296124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Denominations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“Established” churches:</a:t>
            </a:r>
          </a:p>
          <a:p>
            <a:pPr lvl="1"/>
            <a:r>
              <a:rPr lang="en-US" dirty="0"/>
              <a:t>Anglican</a:t>
            </a:r>
          </a:p>
          <a:p>
            <a:pPr lvl="2"/>
            <a:r>
              <a:rPr lang="en-US" dirty="0"/>
              <a:t>Georgia, North &amp; South Carolina, Virginia, Maryland, part of New York.</a:t>
            </a:r>
          </a:p>
          <a:p>
            <a:pPr lvl="2"/>
            <a:r>
              <a:rPr lang="en-US" dirty="0"/>
              <a:t>Served as king’s authority.  </a:t>
            </a:r>
          </a:p>
          <a:p>
            <a:pPr lvl="2"/>
            <a:r>
              <a:rPr lang="en-US" dirty="0"/>
              <a:t>Less fierce and more </a:t>
            </a:r>
            <a:r>
              <a:rPr lang="en-US" dirty="0" err="1"/>
              <a:t>worldy</a:t>
            </a:r>
            <a:r>
              <a:rPr lang="en-US" dirty="0"/>
              <a:t> than Puritan views. </a:t>
            </a:r>
          </a:p>
          <a:p>
            <a:pPr lvl="2"/>
            <a:r>
              <a:rPr lang="en-US" dirty="0"/>
              <a:t>College of William &amp; Mary founded to train clerics. </a:t>
            </a:r>
          </a:p>
          <a:p>
            <a:pPr lvl="2"/>
            <a:r>
              <a:rPr lang="en-US" dirty="0"/>
              <a:t>Supported the king. </a:t>
            </a:r>
          </a:p>
          <a:p>
            <a:pPr marL="548640" lvl="2" indent="0">
              <a:buNone/>
            </a:pPr>
            <a:endParaRPr lang="en-US" dirty="0"/>
          </a:p>
          <a:p>
            <a:pPr lvl="1"/>
            <a:r>
              <a:rPr lang="en-US" dirty="0"/>
              <a:t>Congregational</a:t>
            </a:r>
          </a:p>
          <a:p>
            <a:pPr lvl="2"/>
            <a:r>
              <a:rPr lang="en-US" dirty="0"/>
              <a:t>Grew out of Puritan church</a:t>
            </a:r>
          </a:p>
          <a:p>
            <a:pPr lvl="2"/>
            <a:r>
              <a:rPr lang="en-US" dirty="0"/>
              <a:t>All New England colonies except Rhode Island. </a:t>
            </a:r>
          </a:p>
          <a:p>
            <a:pPr lvl="2"/>
            <a:r>
              <a:rPr lang="en-US" dirty="0"/>
              <a:t>“Sedition” flowed free from the pulpits. </a:t>
            </a:r>
          </a:p>
          <a:p>
            <a:r>
              <a:rPr lang="en-US" dirty="0"/>
              <a:t>Presbyterianism, Congregationalism &amp; rebellion became a neo-trinity. </a:t>
            </a:r>
          </a:p>
          <a:p>
            <a:pPr lvl="1"/>
            <a:endParaRPr lang="en-US" dirty="0"/>
          </a:p>
          <a:p>
            <a:r>
              <a:rPr lang="en-US" dirty="0"/>
              <a:t>A large majority of population surprisingly didn’t attend any form of worship. </a:t>
            </a:r>
          </a:p>
        </p:txBody>
      </p:sp>
      <p:pic>
        <p:nvPicPr>
          <p:cNvPr id="2050" name="Picture 2" descr="Historical 1700's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49" y="78075"/>
            <a:ext cx="3575244" cy="47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Awakening – Why?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ideas were beginning to challenge the old time religion.</a:t>
            </a:r>
          </a:p>
          <a:p>
            <a:pPr lvl="1"/>
            <a:r>
              <a:rPr lang="en-US" dirty="0"/>
              <a:t>“dead dogs”</a:t>
            </a:r>
          </a:p>
          <a:p>
            <a:pPr lvl="1"/>
            <a:r>
              <a:rPr lang="en-US" dirty="0"/>
              <a:t>Souls were no longer kindled by the hellfire of orthodox </a:t>
            </a:r>
            <a:r>
              <a:rPr lang="en-US" dirty="0" err="1"/>
              <a:t>Calvanism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r>
              <a:rPr lang="en-US" dirty="0" err="1"/>
              <a:t>Arminians</a:t>
            </a:r>
            <a:endParaRPr lang="en-US" dirty="0"/>
          </a:p>
          <a:p>
            <a:pPr lvl="1"/>
            <a:r>
              <a:rPr lang="en-US" dirty="0"/>
              <a:t>Dutch theologian </a:t>
            </a:r>
            <a:r>
              <a:rPr lang="en-US" dirty="0" err="1"/>
              <a:t>Jacocobus</a:t>
            </a:r>
            <a:r>
              <a:rPr lang="en-US" dirty="0"/>
              <a:t> Arminius</a:t>
            </a:r>
          </a:p>
          <a:p>
            <a:pPr lvl="1"/>
            <a:r>
              <a:rPr lang="en-US" dirty="0"/>
              <a:t>Individual free will determined a person’s eternal fate. </a:t>
            </a:r>
          </a:p>
          <a:p>
            <a:pPr lvl="1"/>
            <a:endParaRPr lang="en-US" dirty="0"/>
          </a:p>
          <a:p>
            <a:r>
              <a:rPr lang="en-US" dirty="0"/>
              <a:t>2 factors (intellectualism and liberalism) were “sapping” the spiritual vitality from many denominations. </a:t>
            </a:r>
          </a:p>
        </p:txBody>
      </p:sp>
      <p:pic>
        <p:nvPicPr>
          <p:cNvPr id="1026" name="Picture 2" descr="http://www.ushistory.org/us/images/0000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40" y="468014"/>
            <a:ext cx="2973605" cy="325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37" y="272388"/>
            <a:ext cx="10058400" cy="1609344"/>
          </a:xfrm>
        </p:spPr>
        <p:txBody>
          <a:bodyPr/>
          <a:lstStyle/>
          <a:p>
            <a:r>
              <a:rPr lang="en-US" dirty="0"/>
              <a:t>The Great Awakening!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911" y="2194559"/>
            <a:ext cx="5219817" cy="4262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1730’s – 1740’s</a:t>
            </a:r>
          </a:p>
          <a:p>
            <a:r>
              <a:rPr lang="en-US" dirty="0"/>
              <a:t>Swept through the colonies like “a fire through the prairie grass”.  </a:t>
            </a:r>
          </a:p>
          <a:p>
            <a:endParaRPr lang="en-US" dirty="0"/>
          </a:p>
          <a:p>
            <a:r>
              <a:rPr lang="en-US" dirty="0"/>
              <a:t>Northampton, Mass – Jonathan Edwards</a:t>
            </a:r>
          </a:p>
          <a:p>
            <a:pPr lvl="1"/>
            <a:r>
              <a:rPr lang="en-US" dirty="0"/>
              <a:t>Salvation through good works and affirmed need for complete dependence on God’s Grace</a:t>
            </a:r>
          </a:p>
          <a:p>
            <a:pPr lvl="1"/>
            <a:r>
              <a:rPr lang="en-US" i="1" dirty="0"/>
              <a:t>Sinners in the Hands of an Angry God</a:t>
            </a:r>
          </a:p>
          <a:p>
            <a:pPr lvl="2"/>
            <a:r>
              <a:rPr lang="en-US" dirty="0"/>
              <a:t>Hell was “paved with the skulls of unbaptized children.”</a:t>
            </a:r>
          </a:p>
          <a:p>
            <a:r>
              <a:rPr lang="en-US" dirty="0"/>
              <a:t>George Whitefield</a:t>
            </a:r>
          </a:p>
          <a:p>
            <a:pPr lvl="1"/>
            <a:r>
              <a:rPr lang="en-US" dirty="0"/>
              <a:t>Human helplessness &amp; divine omnipotence.  </a:t>
            </a:r>
          </a:p>
          <a:p>
            <a:pPr lvl="1"/>
            <a:r>
              <a:rPr lang="en-US" dirty="0"/>
              <a:t>Brought many, including B. Franklin to tears.  </a:t>
            </a:r>
          </a:p>
          <a:p>
            <a:pPr lvl="1"/>
            <a:r>
              <a:rPr lang="en-US" dirty="0"/>
              <a:t>His style inspired many imitators.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29090">
            <a:off x="7067610" y="982628"/>
            <a:ext cx="4754880" cy="22226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“Old Lights”</a:t>
            </a:r>
          </a:p>
          <a:p>
            <a:pPr lvl="1"/>
            <a:r>
              <a:rPr lang="en-US" dirty="0"/>
              <a:t>Orthodox clergymen</a:t>
            </a:r>
          </a:p>
          <a:p>
            <a:pPr lvl="1"/>
            <a:r>
              <a:rPr lang="en-US" dirty="0"/>
              <a:t>Very skeptical of the emotionalism and theatrics of the revivalists.  </a:t>
            </a:r>
          </a:p>
          <a:p>
            <a:r>
              <a:rPr lang="en-US" dirty="0"/>
              <a:t>“New Lights”</a:t>
            </a:r>
          </a:p>
          <a:p>
            <a:pPr lvl="1"/>
            <a:r>
              <a:rPr lang="en-US" dirty="0"/>
              <a:t>Ministers that defended the Awakening for its role in revitalizing American religion.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4728" y="3052689"/>
            <a:ext cx="3614695" cy="234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Effects of the Great Awakening: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Undermined the older clergy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It created the number and the competitiveness of churches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Encouraged a fresh wave of missionary work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919945" y="5809957"/>
            <a:ext cx="5404547" cy="94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spontaneous mass movement of American people!! </a:t>
            </a:r>
          </a:p>
        </p:txBody>
      </p:sp>
    </p:spTree>
    <p:extLst>
      <p:ext uri="{BB962C8B-B14F-4D97-AF65-F5344CB8AC3E}">
        <p14:creationId xmlns:p14="http://schemas.microsoft.com/office/powerpoint/2010/main" val="42205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17346"/>
            <a:ext cx="10312322" cy="1609344"/>
          </a:xfrm>
        </p:spPr>
        <p:txBody>
          <a:bodyPr/>
          <a:lstStyle/>
          <a:p>
            <a:r>
              <a:rPr lang="en-US" dirty="0"/>
              <a:t>Schools &amp;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018" y="217346"/>
            <a:ext cx="5368231" cy="5598238"/>
          </a:xfrm>
        </p:spPr>
        <p:txBody>
          <a:bodyPr>
            <a:normAutofit/>
          </a:bodyPr>
          <a:lstStyle/>
          <a:p>
            <a:r>
              <a:rPr lang="en-US" dirty="0"/>
              <a:t>The colonies “slowly &amp; painfully” broke the chains of ancient educational restrictions. </a:t>
            </a:r>
          </a:p>
          <a:p>
            <a:r>
              <a:rPr lang="en-US" dirty="0"/>
              <a:t>Puritan New England – most interested in education! </a:t>
            </a:r>
          </a:p>
          <a:p>
            <a:pPr lvl="1"/>
            <a:r>
              <a:rPr lang="en-US" dirty="0"/>
              <a:t>Primary goal = make good Christians rather than good citizens = reading the Bible! </a:t>
            </a:r>
          </a:p>
          <a:p>
            <a:pPr lvl="1"/>
            <a:r>
              <a:rPr lang="en-US" dirty="0"/>
              <a:t>Mainly for boys</a:t>
            </a:r>
          </a:p>
          <a:p>
            <a:r>
              <a:rPr lang="en-US" dirty="0"/>
              <a:t>Inadequate “scholars” caused many to send their children to Europe for education or have them privately tutored. </a:t>
            </a:r>
          </a:p>
          <a:p>
            <a:r>
              <a:rPr lang="en-US" dirty="0"/>
              <a:t>Focus = Religion, Latin &amp; Greek </a:t>
            </a:r>
          </a:p>
          <a:p>
            <a:r>
              <a:rPr lang="en-US" b="1" dirty="0"/>
              <a:t>9</a:t>
            </a:r>
            <a:r>
              <a:rPr lang="en-US" dirty="0"/>
              <a:t> colleges created during the colonial era. </a:t>
            </a:r>
          </a:p>
          <a:p>
            <a:r>
              <a:rPr lang="en-US" dirty="0"/>
              <a:t>Ben Franklin assisted in founding the University of Pennsylvania = 1</a:t>
            </a:r>
            <a:r>
              <a:rPr lang="en-US" baseline="30000" dirty="0"/>
              <a:t>st</a:t>
            </a:r>
            <a:r>
              <a:rPr lang="en-US" dirty="0"/>
              <a:t> free from denominational control! </a:t>
            </a:r>
          </a:p>
        </p:txBody>
      </p:sp>
      <p:pic>
        <p:nvPicPr>
          <p:cNvPr id="3074" name="Picture 2" descr="Image result for u penn ben frank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6258"/>
            <a:ext cx="6654018" cy="5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84" y="261659"/>
            <a:ext cx="10058400" cy="1609344"/>
          </a:xfrm>
        </p:spPr>
        <p:txBody>
          <a:bodyPr/>
          <a:lstStyle/>
          <a:p>
            <a:r>
              <a:rPr lang="en-US" dirty="0"/>
              <a:t>A Provincial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8" y="1589649"/>
            <a:ext cx="6471138" cy="4909625"/>
          </a:xfrm>
        </p:spPr>
        <p:txBody>
          <a:bodyPr/>
          <a:lstStyle/>
          <a:p>
            <a:r>
              <a:rPr lang="en-US" dirty="0"/>
              <a:t>Still enjoyed European tastes in regards to culture, i.e. arts, architecture…</a:t>
            </a:r>
          </a:p>
          <a:p>
            <a:pPr lvl="1"/>
            <a:r>
              <a:rPr lang="en-US" dirty="0"/>
              <a:t>Architecture – </a:t>
            </a:r>
            <a:r>
              <a:rPr lang="en-US" dirty="0" err="1"/>
              <a:t>modifed</a:t>
            </a:r>
            <a:r>
              <a:rPr lang="en-US" dirty="0"/>
              <a:t> to meet the climate and religious conditions of the New World but were largely imported from the Old World. </a:t>
            </a:r>
          </a:p>
          <a:p>
            <a:pPr lvl="2"/>
            <a:r>
              <a:rPr lang="en-US" dirty="0"/>
              <a:t>Log Cabins – Sweden!  Who Knew!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r>
              <a:rPr lang="en-US" dirty="0"/>
              <a:t>Many inspiring artists were discouraged in pioneer life and moved back to Europe to continue their passions. </a:t>
            </a:r>
          </a:p>
          <a:p>
            <a:r>
              <a:rPr lang="en-US" dirty="0"/>
              <a:t>Ben Franklin – very, very impressive man!! </a:t>
            </a:r>
          </a:p>
          <a:p>
            <a:pPr lvl="1"/>
            <a:r>
              <a:rPr lang="en-US" dirty="0"/>
              <a:t>“1</a:t>
            </a:r>
            <a:r>
              <a:rPr lang="en-US" baseline="30000" dirty="0"/>
              <a:t>st</a:t>
            </a:r>
            <a:r>
              <a:rPr lang="en-US" dirty="0"/>
              <a:t> civilized American”</a:t>
            </a:r>
          </a:p>
          <a:p>
            <a:pPr lvl="1"/>
            <a:r>
              <a:rPr lang="en-US" dirty="0"/>
              <a:t>Poor Richard’s Almanac</a:t>
            </a:r>
          </a:p>
          <a:p>
            <a:pPr lvl="1"/>
            <a:r>
              <a:rPr lang="en-US" dirty="0"/>
              <a:t>“kite-flying experiment”</a:t>
            </a:r>
          </a:p>
          <a:p>
            <a:pPr lvl="1"/>
            <a:r>
              <a:rPr lang="en-US" dirty="0" err="1"/>
              <a:t>Bifocles</a:t>
            </a:r>
            <a:endParaRPr lang="en-US" dirty="0"/>
          </a:p>
          <a:p>
            <a:pPr lvl="1"/>
            <a:r>
              <a:rPr lang="en-US" dirty="0"/>
              <a:t>Franklin stove</a:t>
            </a:r>
          </a:p>
        </p:txBody>
      </p:sp>
      <p:pic>
        <p:nvPicPr>
          <p:cNvPr id="4098" name="Picture 2" descr="http://myfivebest.com/wp-content/uploads/2010/07/aa_Ben_Franklin-k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1" y="-154745"/>
            <a:ext cx="2581936" cy="32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njamin Franklin - Poor Richard's Alma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70" y="2397965"/>
            <a:ext cx="3626907" cy="43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71" y="287684"/>
            <a:ext cx="10058400" cy="1609344"/>
          </a:xfrm>
        </p:spPr>
        <p:txBody>
          <a:bodyPr/>
          <a:lstStyle/>
          <a:p>
            <a:r>
              <a:rPr lang="en-US" dirty="0"/>
              <a:t>Pioneer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744394"/>
            <a:ext cx="6006905" cy="4427806"/>
          </a:xfrm>
        </p:spPr>
        <p:txBody>
          <a:bodyPr>
            <a:normAutofit/>
          </a:bodyPr>
          <a:lstStyle/>
          <a:p>
            <a:r>
              <a:rPr lang="en-US" dirty="0"/>
              <a:t>Americans were mostly “too poor” or “too busy” to read! </a:t>
            </a:r>
          </a:p>
          <a:p>
            <a:r>
              <a:rPr lang="en-US" dirty="0"/>
              <a:t>B. Franklin = first privately circulating library, which led to other public libraries.</a:t>
            </a:r>
          </a:p>
          <a:p>
            <a:r>
              <a:rPr lang="en-US" dirty="0"/>
              <a:t>Pamphlets, leaflets, and journals were printed by hand-operated printing presses. </a:t>
            </a:r>
          </a:p>
          <a:p>
            <a:r>
              <a:rPr lang="en-US" dirty="0"/>
              <a:t>News Lagged!!! </a:t>
            </a:r>
          </a:p>
          <a:p>
            <a:pPr lvl="1"/>
            <a:r>
              <a:rPr lang="en-US" dirty="0"/>
              <a:t>Many weeks behind</a:t>
            </a:r>
          </a:p>
          <a:p>
            <a:pPr lvl="1"/>
            <a:r>
              <a:rPr lang="en-US" dirty="0"/>
              <a:t>29 days later Charleston found out about the </a:t>
            </a:r>
            <a:r>
              <a:rPr lang="en-US" dirty="0" err="1"/>
              <a:t>DofI</a:t>
            </a:r>
            <a:r>
              <a:rPr lang="en-US" dirty="0"/>
              <a:t>! </a:t>
            </a:r>
          </a:p>
          <a:p>
            <a:r>
              <a:rPr lang="en-US" b="1" u="sng" dirty="0"/>
              <a:t>The Zenger Case </a:t>
            </a:r>
            <a:r>
              <a:rPr lang="en-US" dirty="0"/>
              <a:t>– 1734-1735</a:t>
            </a:r>
          </a:p>
          <a:p>
            <a:pPr lvl="1"/>
            <a:r>
              <a:rPr lang="en-US" dirty="0"/>
              <a:t>Banner of achievement for freedom of the press &amp; health of democracy! </a:t>
            </a:r>
          </a:p>
        </p:txBody>
      </p:sp>
      <p:pic>
        <p:nvPicPr>
          <p:cNvPr id="5122" name="Picture 2" descr="https://www.nps.gov/feha/learn/historyculture/images/zenger_tryal_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4" y="778840"/>
            <a:ext cx="4765680" cy="52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31300"/>
            <a:ext cx="10058400" cy="1609344"/>
          </a:xfrm>
        </p:spPr>
        <p:txBody>
          <a:bodyPr/>
          <a:lstStyle/>
          <a:p>
            <a:r>
              <a:rPr lang="en-US" dirty="0"/>
              <a:t>The great game of politics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1913206"/>
            <a:ext cx="4754880" cy="39776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1775 </a:t>
            </a:r>
          </a:p>
          <a:p>
            <a:pPr lvl="1"/>
            <a:r>
              <a:rPr lang="en-US" dirty="0"/>
              <a:t>8 royal governors</a:t>
            </a:r>
          </a:p>
          <a:p>
            <a:pPr lvl="1"/>
            <a:r>
              <a:rPr lang="en-US" dirty="0"/>
              <a:t>3 under proprietors that chose the governor</a:t>
            </a:r>
          </a:p>
          <a:p>
            <a:pPr lvl="1"/>
            <a:r>
              <a:rPr lang="en-US" dirty="0"/>
              <a:t>2 elected their own governor under self-governing charters</a:t>
            </a:r>
          </a:p>
          <a:p>
            <a:r>
              <a:rPr lang="en-US" dirty="0"/>
              <a:t>2 house legislative body</a:t>
            </a:r>
          </a:p>
          <a:p>
            <a:pPr lvl="1"/>
            <a:r>
              <a:rPr lang="en-US" dirty="0"/>
              <a:t>Upper House - Council</a:t>
            </a:r>
          </a:p>
          <a:p>
            <a:pPr lvl="1"/>
            <a:r>
              <a:rPr lang="en-US" dirty="0"/>
              <a:t>Lower House – Popular Branch</a:t>
            </a:r>
          </a:p>
          <a:p>
            <a:r>
              <a:rPr lang="en-US" dirty="0"/>
              <a:t>Self-Taxation through representation was a “precious privilege”</a:t>
            </a:r>
          </a:p>
          <a:p>
            <a:r>
              <a:rPr lang="en-US" dirty="0"/>
              <a:t>Lord </a:t>
            </a:r>
            <a:r>
              <a:rPr lang="en-US" dirty="0" err="1"/>
              <a:t>Cornbury</a:t>
            </a:r>
            <a:r>
              <a:rPr lang="en-US" dirty="0"/>
              <a:t> – enough said! </a:t>
            </a:r>
          </a:p>
          <a:p>
            <a:r>
              <a:rPr lang="en-US" dirty="0"/>
              <a:t>Colonial assemblies would hold pay of governors to assert their authority. </a:t>
            </a:r>
          </a:p>
          <a:p>
            <a:r>
              <a:rPr lang="en-US" dirty="0"/>
              <a:t>London government = poor administration!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5022" y="1364566"/>
            <a:ext cx="3666978" cy="38967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Local Governments</a:t>
            </a:r>
          </a:p>
          <a:p>
            <a:pPr lvl="1"/>
            <a:r>
              <a:rPr lang="en-US" dirty="0"/>
              <a:t>County – plantation south</a:t>
            </a:r>
          </a:p>
          <a:p>
            <a:pPr lvl="1"/>
            <a:r>
              <a:rPr lang="en-US" dirty="0"/>
              <a:t>Town meetings – New England</a:t>
            </a:r>
          </a:p>
          <a:p>
            <a:pPr lvl="1"/>
            <a:r>
              <a:rPr lang="en-US" dirty="0"/>
              <a:t>Combo – Middle (surprise)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Voting Qualifications</a:t>
            </a:r>
          </a:p>
          <a:p>
            <a:pPr lvl="1"/>
            <a:r>
              <a:rPr lang="en-US" dirty="0"/>
              <a:t>Privileged upper class </a:t>
            </a:r>
          </a:p>
          <a:p>
            <a:pPr lvl="1"/>
            <a:r>
              <a:rPr lang="en-US" dirty="0"/>
              <a:t>Religious &amp; property qualifications</a:t>
            </a:r>
          </a:p>
          <a:p>
            <a:pPr lvl="1"/>
            <a:r>
              <a:rPr lang="en-US" dirty="0"/>
              <a:t>½ males unable to vote. </a:t>
            </a:r>
          </a:p>
          <a:p>
            <a:pPr lvl="1"/>
            <a:r>
              <a:rPr lang="en-US" dirty="0"/>
              <a:t>Those who could mostly didn’t! </a:t>
            </a:r>
          </a:p>
          <a:p>
            <a:pPr lvl="2"/>
            <a:r>
              <a:rPr lang="en-US" dirty="0"/>
              <a:t>Had others handle political matters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5304224" y="4663440"/>
            <a:ext cx="5387927" cy="219456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Democratic Seeds!!</a:t>
            </a:r>
          </a:p>
          <a:p>
            <a:pPr algn="ctr"/>
            <a:r>
              <a:rPr lang="en-US" dirty="0"/>
              <a:t>Tolerance</a:t>
            </a:r>
          </a:p>
          <a:p>
            <a:pPr algn="ctr"/>
            <a:r>
              <a:rPr lang="en-US" dirty="0"/>
              <a:t>Educational advantages</a:t>
            </a:r>
          </a:p>
          <a:p>
            <a:pPr algn="ctr"/>
            <a:r>
              <a:rPr lang="en-US" dirty="0"/>
              <a:t>Equality of economic opportunity</a:t>
            </a:r>
          </a:p>
          <a:p>
            <a:pPr algn="ctr"/>
            <a:r>
              <a:rPr lang="en-US" dirty="0"/>
              <a:t>Freedom of speech, press &amp; assembly</a:t>
            </a:r>
          </a:p>
          <a:p>
            <a:pPr algn="ctr"/>
            <a:r>
              <a:rPr lang="en-US" dirty="0"/>
              <a:t>Representative governments</a:t>
            </a:r>
          </a:p>
        </p:txBody>
      </p:sp>
      <p:pic>
        <p:nvPicPr>
          <p:cNvPr id="6146" name="Picture 2" descr="https://www.landofthebrave.info/images/town-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61" y="1364566"/>
            <a:ext cx="3227315" cy="26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07" y="191321"/>
            <a:ext cx="10058400" cy="1609344"/>
          </a:xfrm>
        </p:spPr>
        <p:txBody>
          <a:bodyPr/>
          <a:lstStyle/>
          <a:p>
            <a:r>
              <a:rPr lang="en-US" dirty="0"/>
              <a:t>Colonial folkways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1800665"/>
            <a:ext cx="5894363" cy="4811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“drab” &amp; “tedious” – </a:t>
            </a:r>
            <a:r>
              <a:rPr lang="en-US" b="1" dirty="0"/>
              <a:t>labor</a:t>
            </a:r>
            <a:r>
              <a:rPr lang="en-US" dirty="0"/>
              <a:t> was heavy &amp; constant </a:t>
            </a:r>
          </a:p>
          <a:p>
            <a:r>
              <a:rPr lang="en-US" dirty="0"/>
              <a:t>Food = plentiful</a:t>
            </a:r>
          </a:p>
          <a:p>
            <a:r>
              <a:rPr lang="en-US" dirty="0"/>
              <a:t>Basic European comforts lacked. </a:t>
            </a:r>
          </a:p>
          <a:p>
            <a:r>
              <a:rPr lang="en-US" dirty="0"/>
              <a:t>Hogs &amp; buzzards assisted with the “waste”. </a:t>
            </a:r>
          </a:p>
          <a:p>
            <a:r>
              <a:rPr lang="en-US" dirty="0"/>
              <a:t>Amusement? </a:t>
            </a:r>
          </a:p>
          <a:p>
            <a:pPr lvl="1"/>
            <a:r>
              <a:rPr lang="en-US" dirty="0"/>
              <a:t>Militia, aka “musters” – drills mixed with merrymaking &amp; flirting</a:t>
            </a:r>
          </a:p>
          <a:p>
            <a:pPr lvl="1"/>
            <a:r>
              <a:rPr lang="en-US" dirty="0"/>
              <a:t>House-raisings, quilting-bees, ….. </a:t>
            </a:r>
          </a:p>
          <a:p>
            <a:pPr lvl="1"/>
            <a:r>
              <a:rPr lang="en-US" dirty="0"/>
              <a:t>Sports </a:t>
            </a:r>
          </a:p>
          <a:p>
            <a:pPr lvl="2"/>
            <a:r>
              <a:rPr lang="en-US" dirty="0"/>
              <a:t>North – winter sports</a:t>
            </a:r>
          </a:p>
          <a:p>
            <a:pPr lvl="2"/>
            <a:r>
              <a:rPr lang="en-US" dirty="0"/>
              <a:t>South – card playing, horse racing, …..</a:t>
            </a:r>
          </a:p>
          <a:p>
            <a:pPr lvl="1"/>
            <a:r>
              <a:rPr lang="en-US" dirty="0"/>
              <a:t>Lotteries were approved</a:t>
            </a:r>
          </a:p>
          <a:p>
            <a:pPr lvl="1"/>
            <a:r>
              <a:rPr lang="en-US" dirty="0"/>
              <a:t>Plays were looked down upon by clergy…. Could be in a religious lecture instead. </a:t>
            </a:r>
          </a:p>
          <a:p>
            <a:pPr lvl="1"/>
            <a:r>
              <a:rPr lang="en-US" dirty="0"/>
              <a:t>Holidays!! Except Christmas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Explosion: 14 Points 3"/>
          <p:cNvSpPr/>
          <p:nvPr/>
        </p:nvSpPr>
        <p:spPr>
          <a:xfrm>
            <a:off x="6625883" y="-225083"/>
            <a:ext cx="5214425" cy="37497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Shared History, Culture, &amp; geography set the stage for independence!! </a:t>
            </a:r>
          </a:p>
        </p:txBody>
      </p:sp>
      <p:pic>
        <p:nvPicPr>
          <p:cNvPr id="7170" name="Picture 2" descr="https://www.landofthebrave.info/images/colonial-tav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2" y="3320882"/>
            <a:ext cx="5917808" cy="35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95</TotalTime>
  <Words>831</Words>
  <Application>Microsoft Office PowerPoint</Application>
  <PresentationFormat>Widescreen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Wood Type</vt:lpstr>
      <vt:lpstr>Colonial Society on the Eve of Revolution</vt:lpstr>
      <vt:lpstr>Dominant Denominations</vt:lpstr>
      <vt:lpstr>A Great Awakening – Why? </vt:lpstr>
      <vt:lpstr>The Great Awakening! </vt:lpstr>
      <vt:lpstr>Schools &amp; Colleges</vt:lpstr>
      <vt:lpstr>A Provincial Culture</vt:lpstr>
      <vt:lpstr>Pioneer Press</vt:lpstr>
      <vt:lpstr>The great game of politics </vt:lpstr>
      <vt:lpstr>Colonial folkways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Society on the Eve of Revolution</dc:title>
  <dc:creator>Elizabeth Gifford</dc:creator>
  <cp:lastModifiedBy>Elizabeth Gifford</cp:lastModifiedBy>
  <cp:revision>11</cp:revision>
  <dcterms:created xsi:type="dcterms:W3CDTF">2016-09-22T00:30:12Z</dcterms:created>
  <dcterms:modified xsi:type="dcterms:W3CDTF">2016-09-22T02:05:21Z</dcterms:modified>
</cp:coreProperties>
</file>