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3" r:id="rId5"/>
    <p:sldId id="259" r:id="rId6"/>
    <p:sldId id="264" r:id="rId7"/>
    <p:sldId id="265" r:id="rId8"/>
    <p:sldId id="261" r:id="rId9"/>
    <p:sldId id="262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69" d="100"/>
          <a:sy n="69" d="100"/>
        </p:scale>
        <p:origin x="780" y="2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9/4/2016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9/4/2016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9/4/2016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9/4/2016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9/4/2016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9/4/2016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9/4/2016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9/4/2016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9/4/2016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9/4/2016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9/4/2016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9/4/2016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93310" y="0"/>
            <a:ext cx="8361229" cy="2098226"/>
          </a:xfrm>
        </p:spPr>
        <p:txBody>
          <a:bodyPr/>
          <a:lstStyle/>
          <a:p>
            <a:r>
              <a:rPr lang="en-US" dirty="0"/>
              <a:t>Social &amp; Cultural Trends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65761" y="6117588"/>
            <a:ext cx="6831673" cy="1086237"/>
          </a:xfrm>
        </p:spPr>
        <p:txBody>
          <a:bodyPr/>
          <a:lstStyle/>
          <a:p>
            <a:r>
              <a:rPr lang="en-US" dirty="0"/>
              <a:t>Section 5.3</a:t>
            </a:r>
          </a:p>
        </p:txBody>
      </p:sp>
      <p:pic>
        <p:nvPicPr>
          <p:cNvPr id="9218" name="Picture 2" descr="http://americanwiki.pbworks.com/f/1291944685/theat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3374" y="2515466"/>
            <a:ext cx="6334125" cy="390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www.americaslibrary.gov/assets/jb/gilded/jb_gilded_subj_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1390" y="2098226"/>
            <a:ext cx="2366076" cy="3448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37797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283847"/>
            <a:ext cx="4443984" cy="823912"/>
          </a:xfrm>
        </p:spPr>
        <p:txBody>
          <a:bodyPr/>
          <a:lstStyle/>
          <a:p>
            <a:r>
              <a:rPr lang="en-US" b="1" u="sng" dirty="0"/>
              <a:t>Objectives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0" y="4226830"/>
            <a:ext cx="4443984" cy="2562193"/>
          </a:xfrm>
        </p:spPr>
        <p:txBody>
          <a:bodyPr/>
          <a:lstStyle/>
          <a:p>
            <a:r>
              <a:rPr lang="en-US" dirty="0"/>
              <a:t>Explain how new types of stores and marketing changed American life.</a:t>
            </a:r>
          </a:p>
          <a:p>
            <a:r>
              <a:rPr lang="en-US" dirty="0"/>
              <a:t>Analyze the ways in which Americans developed a mass culture.</a:t>
            </a:r>
          </a:p>
          <a:p>
            <a:r>
              <a:rPr lang="en-US" dirty="0"/>
              <a:t>Describe the new forms of popular entertainment in the late 1800’s.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0161" y="0"/>
            <a:ext cx="4443984" cy="823912"/>
          </a:xfrm>
        </p:spPr>
        <p:txBody>
          <a:bodyPr/>
          <a:lstStyle/>
          <a:p>
            <a:r>
              <a:rPr lang="en-US" b="1" u="sng" dirty="0"/>
              <a:t>Key Terms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2969" y="847763"/>
            <a:ext cx="4443984" cy="2436084"/>
          </a:xfrm>
        </p:spPr>
        <p:txBody>
          <a:bodyPr numCol="2">
            <a:normAutofit lnSpcReduction="10000"/>
          </a:bodyPr>
          <a:lstStyle/>
          <a:p>
            <a:r>
              <a:rPr lang="en-US" dirty="0"/>
              <a:t>Mark Twain</a:t>
            </a:r>
          </a:p>
          <a:p>
            <a:r>
              <a:rPr lang="en-US" dirty="0"/>
              <a:t>Gilded Age</a:t>
            </a:r>
          </a:p>
          <a:p>
            <a:r>
              <a:rPr lang="en-US" dirty="0"/>
              <a:t>Conspicuous consumerism</a:t>
            </a:r>
          </a:p>
          <a:p>
            <a:r>
              <a:rPr lang="en-US" dirty="0"/>
              <a:t>Mass culture</a:t>
            </a:r>
          </a:p>
          <a:p>
            <a:r>
              <a:rPr lang="en-US" dirty="0"/>
              <a:t>Joseph Pulitzer</a:t>
            </a:r>
          </a:p>
          <a:p>
            <a:r>
              <a:rPr lang="en-US" dirty="0"/>
              <a:t>William Randolph Hearst</a:t>
            </a:r>
          </a:p>
          <a:p>
            <a:r>
              <a:rPr lang="en-US" dirty="0"/>
              <a:t>Horatio Alger</a:t>
            </a:r>
          </a:p>
          <a:p>
            <a:r>
              <a:rPr lang="en-US" dirty="0" err="1"/>
              <a:t>Vauderville</a:t>
            </a:r>
            <a:endParaRPr lang="en-US" dirty="0"/>
          </a:p>
          <a:p>
            <a:endParaRPr lang="en-US" dirty="0"/>
          </a:p>
        </p:txBody>
      </p:sp>
      <p:pic>
        <p:nvPicPr>
          <p:cNvPr id="8194" name="Picture 2" descr="http://reelrepublic.com/steampunk/black_victorians_bicycles_1900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18" y="-2287"/>
            <a:ext cx="4425749" cy="3167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2.bp.blogspot.com/-zgA0Znxs5MI/VJQSL-LKMFI/AAAAAAAACoM/QkNqmk7YvlI/s1600/1887_09_10_Harpers_Weekly_Thrown_Out_On_Second_Base_Detai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3927" y="3307698"/>
            <a:ext cx="5320146" cy="331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95777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728" y="207125"/>
            <a:ext cx="9601200" cy="1485900"/>
          </a:xfrm>
        </p:spPr>
        <p:txBody>
          <a:bodyPr/>
          <a:lstStyle/>
          <a:p>
            <a:pPr algn="ctr"/>
            <a:r>
              <a:rPr lang="en-US" dirty="0"/>
              <a:t>Americans become Consumers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0" y="1094509"/>
            <a:ext cx="6096000" cy="5763491"/>
          </a:xfrm>
        </p:spPr>
        <p:txBody>
          <a:bodyPr>
            <a:normAutofit/>
          </a:bodyPr>
          <a:lstStyle/>
          <a:p>
            <a:r>
              <a:rPr lang="en-US" b="1" dirty="0"/>
              <a:t>Conspicuous Consumerism </a:t>
            </a:r>
            <a:r>
              <a:rPr lang="en-US" dirty="0"/>
              <a:t>– people wanted and bought the many new products on the market.  </a:t>
            </a:r>
          </a:p>
          <a:p>
            <a:r>
              <a:rPr lang="en-US" dirty="0"/>
              <a:t>1858 – Rowland H. Macy opened the first Macy’s department store. </a:t>
            </a:r>
          </a:p>
          <a:p>
            <a:pPr lvl="1"/>
            <a:r>
              <a:rPr lang="en-US" dirty="0"/>
              <a:t>Largest single store in America at the time </a:t>
            </a:r>
          </a:p>
          <a:p>
            <a:pPr lvl="1"/>
            <a:r>
              <a:rPr lang="en-US" dirty="0" err="1"/>
              <a:t>Widspread</a:t>
            </a:r>
            <a:r>
              <a:rPr lang="en-US" dirty="0"/>
              <a:t> advertising, a variety of goods organized into “departments”, and high-quality items at a fair price. </a:t>
            </a:r>
          </a:p>
          <a:p>
            <a:r>
              <a:rPr lang="en-US" dirty="0"/>
              <a:t>John Wanamaker</a:t>
            </a:r>
          </a:p>
          <a:p>
            <a:pPr lvl="1"/>
            <a:r>
              <a:rPr lang="en-US" dirty="0"/>
              <a:t>First to offer a money back guarantee</a:t>
            </a:r>
          </a:p>
          <a:p>
            <a:pPr lvl="1"/>
            <a:r>
              <a:rPr lang="en-US" dirty="0"/>
              <a:t>Placed large newspaper advertisements to attract customers</a:t>
            </a:r>
          </a:p>
          <a:p>
            <a:pPr lvl="1"/>
            <a:r>
              <a:rPr lang="en-US" dirty="0"/>
              <a:t>Later became postmaster general and made it easy for mail order catalog businesses by lowering bulk shipping rates and free delivery to rural areas. </a:t>
            </a:r>
          </a:p>
        </p:txBody>
      </p:sp>
      <p:pic>
        <p:nvPicPr>
          <p:cNvPr id="7170" name="Picture 2" descr="https://s-media-cache-ak0.pinimg.com/236x/43/bd/75/43bd7505aaec26be3ed8765a08c0106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676" y="1096730"/>
            <a:ext cx="4736523" cy="5506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01084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1700" y="279400"/>
            <a:ext cx="9601200" cy="1485900"/>
          </a:xfrm>
        </p:spPr>
        <p:txBody>
          <a:bodyPr/>
          <a:lstStyle/>
          <a:p>
            <a:r>
              <a:rPr lang="en-US" dirty="0"/>
              <a:t>Standards of Living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485900"/>
            <a:ext cx="5575300" cy="5219700"/>
          </a:xfrm>
        </p:spPr>
        <p:txBody>
          <a:bodyPr>
            <a:normAutofit/>
          </a:bodyPr>
          <a:lstStyle/>
          <a:p>
            <a:r>
              <a:rPr lang="en-US" dirty="0"/>
              <a:t>“The Victorian Era”</a:t>
            </a:r>
          </a:p>
          <a:p>
            <a:pPr lvl="1"/>
            <a:r>
              <a:rPr lang="en-US" dirty="0"/>
              <a:t>The rich were richer than ever before and the middle class tried to imitate their lifestyle. </a:t>
            </a:r>
          </a:p>
          <a:p>
            <a:r>
              <a:rPr lang="en-US" dirty="0"/>
              <a:t>Post Civil War, Americans measured success by what they could by.  </a:t>
            </a:r>
          </a:p>
          <a:p>
            <a:r>
              <a:rPr lang="en-US" dirty="0"/>
              <a:t>Better sanitation and medical care contributed to better health = higher life expectancy</a:t>
            </a:r>
          </a:p>
          <a:p>
            <a:r>
              <a:rPr lang="en-US" dirty="0"/>
              <a:t>Indoor Plumbing! </a:t>
            </a:r>
          </a:p>
          <a:p>
            <a:r>
              <a:rPr lang="en-US" dirty="0"/>
              <a:t>Men became commuters</a:t>
            </a:r>
          </a:p>
          <a:p>
            <a:pPr lvl="1"/>
            <a:r>
              <a:rPr lang="en-US" dirty="0"/>
              <a:t>Leaving early and coming home late to live in the suburbs</a:t>
            </a:r>
          </a:p>
          <a:p>
            <a:r>
              <a:rPr lang="en-US" dirty="0"/>
              <a:t>American culture – hard work will pay off! 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6146" name="Picture 2" descr="http://www.victorian-era.org/images/Victorian-Era-America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6873" y="274577"/>
            <a:ext cx="4394777" cy="6431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77997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512618" y="200891"/>
            <a:ext cx="9601200" cy="1485900"/>
          </a:xfrm>
        </p:spPr>
        <p:txBody>
          <a:bodyPr/>
          <a:lstStyle/>
          <a:p>
            <a:pPr algn="ctr"/>
            <a:r>
              <a:rPr lang="en-US" b="1" dirty="0"/>
              <a:t>Mass Culture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436" y="1039091"/>
            <a:ext cx="7038109" cy="5818909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Transportation</a:t>
            </a:r>
            <a:r>
              <a:rPr lang="en-US" dirty="0"/>
              <a:t>, </a:t>
            </a:r>
            <a:r>
              <a:rPr lang="en-US" b="1" dirty="0"/>
              <a:t>Communication</a:t>
            </a:r>
            <a:r>
              <a:rPr lang="en-US" dirty="0"/>
              <a:t>, &amp; </a:t>
            </a:r>
            <a:r>
              <a:rPr lang="en-US" b="1" dirty="0"/>
              <a:t>Advertising</a:t>
            </a:r>
            <a:r>
              <a:rPr lang="en-US" dirty="0"/>
              <a:t> brought all Americans together culturally in their consumption patterns. </a:t>
            </a:r>
          </a:p>
          <a:p>
            <a:r>
              <a:rPr lang="en-US" dirty="0"/>
              <a:t>Newspapers</a:t>
            </a:r>
          </a:p>
          <a:p>
            <a:pPr lvl="1"/>
            <a:r>
              <a:rPr lang="en-US" dirty="0"/>
              <a:t>Helped create mass culture</a:t>
            </a:r>
          </a:p>
          <a:p>
            <a:pPr lvl="1"/>
            <a:r>
              <a:rPr lang="en-US" dirty="0"/>
              <a:t>1870-1900 – papers increased from 600 to 1,600</a:t>
            </a:r>
          </a:p>
          <a:p>
            <a:pPr lvl="1"/>
            <a:r>
              <a:rPr lang="en-US" dirty="0"/>
              <a:t>Joseph Pulitzer</a:t>
            </a:r>
          </a:p>
          <a:p>
            <a:pPr lvl="2"/>
            <a:r>
              <a:rPr lang="en-US" dirty="0"/>
              <a:t>The World &amp; The Evening World</a:t>
            </a:r>
          </a:p>
          <a:p>
            <a:pPr lvl="2"/>
            <a:r>
              <a:rPr lang="en-US" dirty="0"/>
              <a:t>Believed it was the newspapers job to inform people and to stir up controversy </a:t>
            </a:r>
          </a:p>
          <a:p>
            <a:pPr lvl="2"/>
            <a:r>
              <a:rPr lang="en-US" dirty="0"/>
              <a:t>Papers were considered sensationalistic</a:t>
            </a:r>
          </a:p>
          <a:p>
            <a:pPr lvl="3"/>
            <a:r>
              <a:rPr lang="en-US" dirty="0"/>
              <a:t>Filled with exposes of political corruption, comics, sports, and illustration	</a:t>
            </a:r>
          </a:p>
          <a:p>
            <a:pPr lvl="2"/>
            <a:r>
              <a:rPr lang="en-US" dirty="0"/>
              <a:t>William Randolph Hearst – becomes Pulitzer’s rival</a:t>
            </a:r>
          </a:p>
          <a:p>
            <a:pPr lvl="1"/>
            <a:r>
              <a:rPr lang="en-US" dirty="0"/>
              <a:t>The </a:t>
            </a:r>
            <a:r>
              <a:rPr lang="en-US" dirty="0" err="1"/>
              <a:t>Philadephia</a:t>
            </a:r>
            <a:r>
              <a:rPr lang="en-US" dirty="0"/>
              <a:t> Tribune – African American newspaper</a:t>
            </a:r>
          </a:p>
          <a:p>
            <a:pPr lvl="1"/>
            <a:r>
              <a:rPr lang="en-US" dirty="0"/>
              <a:t>New York – six Italian papers by 1910.</a:t>
            </a:r>
          </a:p>
          <a:p>
            <a:pPr lvl="2"/>
            <a:r>
              <a:rPr lang="en-US" dirty="0"/>
              <a:t>Sold more than 10,000 copies daily. </a:t>
            </a:r>
          </a:p>
        </p:txBody>
      </p:sp>
      <p:pic>
        <p:nvPicPr>
          <p:cNvPr id="5122" name="Picture 2" descr="http://www.brownstonedetectives.com/wp-content/uploads/2014/09/seq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8545" y="0"/>
            <a:ext cx="446116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77425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0" y="188767"/>
            <a:ext cx="9601200" cy="1485900"/>
          </a:xfrm>
        </p:spPr>
        <p:txBody>
          <a:bodyPr/>
          <a:lstStyle/>
          <a:p>
            <a:r>
              <a:rPr lang="en-US" dirty="0"/>
              <a:t>Literature &amp; the Arts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80363" y="1163783"/>
            <a:ext cx="6511637" cy="569421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Mark Twain – The Gilded Age</a:t>
            </a:r>
          </a:p>
          <a:p>
            <a:r>
              <a:rPr lang="en-US" dirty="0"/>
              <a:t>Stephen Crane – </a:t>
            </a:r>
            <a:r>
              <a:rPr lang="en-US" i="1" dirty="0"/>
              <a:t>Maggie:  A Girl of the Streets </a:t>
            </a:r>
            <a:r>
              <a:rPr lang="en-US" dirty="0"/>
              <a:t>&amp; </a:t>
            </a:r>
            <a:r>
              <a:rPr lang="en-US" i="1" dirty="0"/>
              <a:t>The Red Badge of Courage </a:t>
            </a:r>
          </a:p>
          <a:p>
            <a:pPr lvl="1"/>
            <a:r>
              <a:rPr lang="en-US" dirty="0"/>
              <a:t>Exposed the slums of New York </a:t>
            </a:r>
          </a:p>
          <a:p>
            <a:r>
              <a:rPr lang="en-US" dirty="0"/>
              <a:t>Horatio Alger – wrote about characters who succeeded by hard work</a:t>
            </a:r>
          </a:p>
          <a:p>
            <a:r>
              <a:rPr lang="en-US" dirty="0"/>
              <a:t>Henry James &amp; Edith Wharton – questions a society based upon rigid rules of conduct. </a:t>
            </a:r>
          </a:p>
          <a:p>
            <a:r>
              <a:rPr lang="en-US" dirty="0"/>
              <a:t>Playwright John Augustin Daly mirrored Twain’s disapproval of the Gilded Age. </a:t>
            </a:r>
          </a:p>
          <a:p>
            <a:r>
              <a:rPr lang="en-US" dirty="0"/>
              <a:t>Thomas Eakins – painted a larger than life illustration of a medical operation</a:t>
            </a:r>
          </a:p>
          <a:p>
            <a:r>
              <a:rPr lang="en-US" dirty="0"/>
              <a:t>Robert Henri – developed a style of painting known as the Ashcan School.</a:t>
            </a:r>
          </a:p>
          <a:p>
            <a:pPr lvl="1"/>
            <a:r>
              <a:rPr lang="en-US" dirty="0"/>
              <a:t>Dramatized the starkness and squalor of New York slums and street life. </a:t>
            </a:r>
          </a:p>
          <a:p>
            <a:pPr lvl="1"/>
            <a:endParaRPr lang="en-US" dirty="0"/>
          </a:p>
        </p:txBody>
      </p:sp>
      <p:pic>
        <p:nvPicPr>
          <p:cNvPr id="4098" name="Picture 2" descr="http://framingpainting.com/UploadPic/Thomas%20Eakins/big/The%20Agnew%20Clini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2073"/>
            <a:ext cx="5454323" cy="3435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f.tqn.com/y/arthistory/1/S/b/y/cdc_nga_2010-11_5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18" y="235526"/>
            <a:ext cx="2881746" cy="3044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68406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8982" y="214745"/>
            <a:ext cx="9601200" cy="1485900"/>
          </a:xfrm>
        </p:spPr>
        <p:txBody>
          <a:bodyPr/>
          <a:lstStyle/>
          <a:p>
            <a:r>
              <a:rPr lang="en-US" dirty="0"/>
              <a:t>Education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136073"/>
            <a:ext cx="7412182" cy="5721927"/>
          </a:xfrm>
        </p:spPr>
        <p:txBody>
          <a:bodyPr>
            <a:normAutofit/>
          </a:bodyPr>
          <a:lstStyle/>
          <a:p>
            <a:r>
              <a:rPr lang="en-US" dirty="0"/>
              <a:t>Public education rapidly expanded during the Gilded Age. </a:t>
            </a:r>
          </a:p>
          <a:p>
            <a:r>
              <a:rPr lang="en-US" dirty="0"/>
              <a:t>Grade school became compulsory</a:t>
            </a:r>
          </a:p>
          <a:p>
            <a:r>
              <a:rPr lang="en-US" dirty="0"/>
              <a:t>Many cities had high schools, although few attended. </a:t>
            </a:r>
          </a:p>
          <a:p>
            <a:pPr lvl="1"/>
            <a:r>
              <a:rPr lang="en-US" dirty="0"/>
              <a:t>1880 – few hundred </a:t>
            </a:r>
          </a:p>
          <a:p>
            <a:pPr lvl="1"/>
            <a:r>
              <a:rPr lang="en-US" dirty="0"/>
              <a:t>1910 – more than 5,000</a:t>
            </a:r>
          </a:p>
          <a:p>
            <a:r>
              <a:rPr lang="en-US" dirty="0"/>
              <a:t>Kindergartens were created for working-class mothers. </a:t>
            </a:r>
          </a:p>
          <a:p>
            <a:r>
              <a:rPr lang="en-US" dirty="0"/>
              <a:t>Literacy rate in the US climbed to nearly 90% by 1900!</a:t>
            </a:r>
          </a:p>
          <a:p>
            <a:r>
              <a:rPr lang="en-US" dirty="0"/>
              <a:t>Higher education</a:t>
            </a:r>
          </a:p>
          <a:p>
            <a:pPr lvl="1"/>
            <a:r>
              <a:rPr lang="en-US" dirty="0"/>
              <a:t>Liberal arts curriculum designed</a:t>
            </a:r>
          </a:p>
          <a:p>
            <a:pPr lvl="1"/>
            <a:r>
              <a:rPr lang="en-US" dirty="0"/>
              <a:t>Women’s colleges emerged</a:t>
            </a:r>
          </a:p>
          <a:p>
            <a:r>
              <a:rPr lang="en-US" dirty="0"/>
              <a:t>Limited access was granted to African Americans at white schools. </a:t>
            </a:r>
          </a:p>
        </p:txBody>
      </p:sp>
      <p:pic>
        <p:nvPicPr>
          <p:cNvPr id="1026" name="Picture 2" descr="http://womenshealthency.com/wp-content/uploads/New-England-Female-Medical-Colle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5019" y="957695"/>
            <a:ext cx="3579236" cy="4943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99913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2621" y="123093"/>
            <a:ext cx="9601200" cy="1485900"/>
          </a:xfrm>
        </p:spPr>
        <p:txBody>
          <a:bodyPr/>
          <a:lstStyle/>
          <a:p>
            <a:r>
              <a:rPr lang="en-US" b="1" dirty="0"/>
              <a:t>Popular Entertainment!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1" y="773723"/>
            <a:ext cx="4711700" cy="5978769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/>
              <a:t>Amusement Parks</a:t>
            </a:r>
          </a:p>
          <a:p>
            <a:pPr lvl="1"/>
            <a:r>
              <a:rPr lang="en-US" dirty="0"/>
              <a:t>1884 – First rollercoaster</a:t>
            </a:r>
          </a:p>
          <a:p>
            <a:pPr lvl="2"/>
            <a:r>
              <a:rPr lang="en-US" dirty="0"/>
              <a:t>Invented by </a:t>
            </a:r>
            <a:r>
              <a:rPr lang="en-US" dirty="0" err="1"/>
              <a:t>Lamarcus</a:t>
            </a:r>
            <a:r>
              <a:rPr lang="en-US" dirty="0"/>
              <a:t> Thompson</a:t>
            </a:r>
          </a:p>
          <a:p>
            <a:pPr lvl="2"/>
            <a:r>
              <a:rPr lang="en-US" dirty="0"/>
              <a:t>Ten cents a ride/+$600.00 a day</a:t>
            </a:r>
          </a:p>
          <a:p>
            <a:pPr lvl="1"/>
            <a:r>
              <a:rPr lang="en-US" dirty="0"/>
              <a:t>Coney Island – nation’s best known </a:t>
            </a:r>
          </a:p>
          <a:p>
            <a:pPr lvl="1"/>
            <a:r>
              <a:rPr lang="en-US" dirty="0"/>
              <a:t>Ethnic groups were divided at many parks</a:t>
            </a:r>
          </a:p>
          <a:p>
            <a:pPr lvl="1"/>
            <a:r>
              <a:rPr lang="en-US" dirty="0"/>
              <a:t>Day long vacation for urban dwellers who couldn’t afford longer vacations.</a:t>
            </a:r>
          </a:p>
          <a:p>
            <a:pPr lvl="1"/>
            <a:endParaRPr lang="en-US" dirty="0"/>
          </a:p>
          <a:p>
            <a:r>
              <a:rPr lang="en-US" b="1" dirty="0"/>
              <a:t>City Life</a:t>
            </a:r>
          </a:p>
          <a:p>
            <a:pPr lvl="1"/>
            <a:r>
              <a:rPr lang="en-US" dirty="0"/>
              <a:t>Glitzy shows</a:t>
            </a:r>
          </a:p>
          <a:p>
            <a:pPr lvl="1"/>
            <a:r>
              <a:rPr lang="en-US" dirty="0"/>
              <a:t>Vaudeville – shows that were a medley of musical drama, songs, and off-color comedy.</a:t>
            </a:r>
          </a:p>
          <a:p>
            <a:pPr lvl="2"/>
            <a:r>
              <a:rPr lang="en-US" dirty="0"/>
              <a:t>Chains across the country by 1900.</a:t>
            </a:r>
          </a:p>
          <a:p>
            <a:pPr lvl="1"/>
            <a:r>
              <a:rPr lang="en-US" dirty="0"/>
              <a:t>Nickelodeons</a:t>
            </a:r>
          </a:p>
          <a:p>
            <a:pPr lvl="2"/>
            <a:r>
              <a:rPr lang="en-US" dirty="0"/>
              <a:t>Movie theaters</a:t>
            </a:r>
          </a:p>
          <a:p>
            <a:pPr lvl="2"/>
            <a:r>
              <a:rPr lang="en-US" dirty="0"/>
              <a:t>5 cent admission </a:t>
            </a:r>
          </a:p>
          <a:p>
            <a:pPr lvl="2"/>
            <a:r>
              <a:rPr lang="en-US" i="1" dirty="0"/>
              <a:t>The Great Train Robbery </a:t>
            </a:r>
          </a:p>
          <a:p>
            <a:pPr lvl="1"/>
            <a:r>
              <a:rPr lang="en-US" dirty="0"/>
              <a:t>Music Halls</a:t>
            </a:r>
            <a:endParaRPr lang="en-US" i="1" dirty="0"/>
          </a:p>
        </p:txBody>
      </p:sp>
      <p:sp>
        <p:nvSpPr>
          <p:cNvPr id="4" name="Star: 7 Points 3"/>
          <p:cNvSpPr/>
          <p:nvPr/>
        </p:nvSpPr>
        <p:spPr>
          <a:xfrm>
            <a:off x="6888480" y="-569057"/>
            <a:ext cx="5303520" cy="4356100"/>
          </a:xfrm>
          <a:prstGeom prst="star7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Exhibitions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Showed New technologies &amp; entertainment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Stretched Americans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’ imaginations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“future filled with machines and gadgets. 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8194" name="Picture 2" descr="http://www.westland.net/coneyisland/articles/images/con-switchbackrw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1900" y="3022600"/>
            <a:ext cx="5880100" cy="383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78328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33742" y="204862"/>
            <a:ext cx="9601200" cy="1485900"/>
          </a:xfrm>
        </p:spPr>
        <p:txBody>
          <a:bodyPr/>
          <a:lstStyle/>
          <a:p>
            <a:r>
              <a:rPr lang="en-US" b="1" dirty="0"/>
              <a:t>Outdoor Events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27231" y="569935"/>
            <a:ext cx="4019869" cy="3011465"/>
          </a:xfrm>
        </p:spPr>
        <p:txBody>
          <a:bodyPr>
            <a:normAutofit fontScale="92500" lnSpcReduction="20000"/>
          </a:bodyPr>
          <a:lstStyle/>
          <a:p>
            <a:pPr marL="530352" lvl="1" indent="0">
              <a:buNone/>
            </a:pPr>
            <a:r>
              <a:rPr lang="en-US" dirty="0"/>
              <a:t>1883 – </a:t>
            </a:r>
            <a:r>
              <a:rPr lang="en-US" u="sng" dirty="0"/>
              <a:t>Buffalo Bills 4</a:t>
            </a:r>
            <a:r>
              <a:rPr lang="en-US" u="sng" baseline="30000" dirty="0"/>
              <a:t>th</a:t>
            </a:r>
            <a:r>
              <a:rPr lang="en-US" u="sng" dirty="0"/>
              <a:t> of July Celebration</a:t>
            </a:r>
          </a:p>
          <a:p>
            <a:pPr lvl="2"/>
            <a:r>
              <a:rPr lang="en-US" dirty="0"/>
              <a:t>Buffalo Bill’s Wild West Show</a:t>
            </a:r>
          </a:p>
          <a:p>
            <a:pPr lvl="3"/>
            <a:r>
              <a:rPr lang="en-US" dirty="0"/>
              <a:t>Toured America &amp; Europe</a:t>
            </a:r>
          </a:p>
          <a:p>
            <a:pPr lvl="3"/>
            <a:r>
              <a:rPr lang="en-US" dirty="0"/>
              <a:t>Romantic Notion of West</a:t>
            </a:r>
          </a:p>
          <a:p>
            <a:pPr lvl="3"/>
            <a:r>
              <a:rPr lang="en-US" dirty="0"/>
              <a:t>Annie Oakley &amp; Sitting Bull </a:t>
            </a:r>
          </a:p>
          <a:p>
            <a:pPr marL="1444752" lvl="3" indent="0">
              <a:buNone/>
            </a:pP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8547100" y="204862"/>
            <a:ext cx="3575684" cy="2728838"/>
          </a:xfrm>
        </p:spPr>
        <p:txBody>
          <a:bodyPr>
            <a:normAutofit fontScale="92500" lnSpcReduction="20000"/>
          </a:bodyPr>
          <a:lstStyle/>
          <a:p>
            <a:pPr marL="530352" lvl="1" indent="0">
              <a:buNone/>
            </a:pPr>
            <a:r>
              <a:rPr lang="en-US" dirty="0"/>
              <a:t>1884 - </a:t>
            </a:r>
            <a:r>
              <a:rPr lang="en-US" u="sng" dirty="0"/>
              <a:t>Chautauqua Circuit</a:t>
            </a:r>
          </a:p>
          <a:p>
            <a:pPr lvl="2"/>
            <a:r>
              <a:rPr lang="en-US" dirty="0"/>
              <a:t>Summer camp that sponsored lectures &amp; entertainment.</a:t>
            </a:r>
          </a:p>
          <a:p>
            <a:pPr lvl="2"/>
            <a:r>
              <a:rPr lang="en-US" dirty="0"/>
              <a:t>Began as a summer school for Methodist Sunday school teachings. </a:t>
            </a:r>
          </a:p>
          <a:p>
            <a:pPr lvl="2"/>
            <a:r>
              <a:rPr lang="en-US" dirty="0"/>
              <a:t>Moved to cities using tents and became a place for people to see motion pictures .</a:t>
            </a:r>
          </a:p>
          <a:p>
            <a:endParaRPr lang="en-US" dirty="0"/>
          </a:p>
        </p:txBody>
      </p:sp>
      <p:pic>
        <p:nvPicPr>
          <p:cNvPr id="7170" name="Picture 2" descr="http://oldwestdailyreader.com/wp-content/uploads/2011/12/Buffalo_bill_wild_west_show_c189911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33887">
            <a:off x="322737" y="1206665"/>
            <a:ext cx="4389120" cy="2858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Explosion: 14 Points 6"/>
          <p:cNvSpPr/>
          <p:nvPr/>
        </p:nvSpPr>
        <p:spPr>
          <a:xfrm>
            <a:off x="5981701" y="3115619"/>
            <a:ext cx="6464300" cy="3861582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 rot="20304886">
            <a:off x="7253192" y="4138470"/>
            <a:ext cx="344426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400" dirty="0"/>
              <a:t>Baseball:  America’s national sport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sz="1400" dirty="0"/>
              <a:t>Organized into National League in 1876.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sz="1400" dirty="0"/>
              <a:t>Until 1887 African Americans played…. Started their own league in 2900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400" dirty="0"/>
              <a:t>Horse Racing, Bicycle Racing, Boxing, Football, &amp; Basketball</a:t>
            </a:r>
          </a:p>
        </p:txBody>
      </p:sp>
      <p:sp>
        <p:nvSpPr>
          <p:cNvPr id="10" name="Rectangle 9"/>
          <p:cNvSpPr/>
          <p:nvPr/>
        </p:nvSpPr>
        <p:spPr>
          <a:xfrm>
            <a:off x="4822056" y="3484808"/>
            <a:ext cx="23192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Sports</a:t>
            </a:r>
          </a:p>
        </p:txBody>
      </p:sp>
      <p:pic>
        <p:nvPicPr>
          <p:cNvPr id="7172" name="Picture 4" descr="http://obscenejester.typepad.com/.a/6a00d834528eee69e20112793899df28a4-p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10208"/>
            <a:ext cx="4822056" cy="2708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3770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</p:bldLst>
  </p:timing>
</p:sld>
</file>

<file path=ppt/theme/theme1.xml><?xml version="1.0" encoding="utf-8"?>
<a:theme xmlns:a="http://schemas.openxmlformats.org/drawingml/2006/main" name="Crop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17F9D331-421E-442F-B033-AF5B21A4485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TM10001105[[fn=Crop]]</Template>
  <TotalTime>62</TotalTime>
  <Words>699</Words>
  <Application>Microsoft Office PowerPoint</Application>
  <PresentationFormat>Widescreen</PresentationFormat>
  <Paragraphs>106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Franklin Gothic Book</vt:lpstr>
      <vt:lpstr>Wingdings</vt:lpstr>
      <vt:lpstr>Crop</vt:lpstr>
      <vt:lpstr>Social &amp; Cultural Trends</vt:lpstr>
      <vt:lpstr>PowerPoint Presentation</vt:lpstr>
      <vt:lpstr>Americans become Consumers </vt:lpstr>
      <vt:lpstr>Standards of Living </vt:lpstr>
      <vt:lpstr>Mass Culture</vt:lpstr>
      <vt:lpstr>Literature &amp; the Arts </vt:lpstr>
      <vt:lpstr>Education</vt:lpstr>
      <vt:lpstr>Popular Entertainment! </vt:lpstr>
      <vt:lpstr>Outdoor Events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Social &amp; Cultural Trends</dc:title>
  <dc:creator>Elizabeth Gifford</dc:creator>
  <cp:lastModifiedBy>Elizabeth Gifford</cp:lastModifiedBy>
  <cp:revision>8</cp:revision>
  <dcterms:created xsi:type="dcterms:W3CDTF">2016-09-02T14:41:17Z</dcterms:created>
  <dcterms:modified xsi:type="dcterms:W3CDTF">2016-09-05T02:33:10Z</dcterms:modified>
</cp:coreProperties>
</file>