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6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141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8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1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19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2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9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9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6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7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6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1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5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5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0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5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65915">
            <a:off x="-115822" y="507183"/>
            <a:ext cx="8778240" cy="2406905"/>
          </a:xfrm>
        </p:spPr>
        <p:txBody>
          <a:bodyPr/>
          <a:lstStyle/>
          <a:p>
            <a:r>
              <a:rPr lang="en-US" dirty="0"/>
              <a:t>Psychology’s Big Issues &amp; Approaches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33335"/>
            <a:ext cx="9448800" cy="685800"/>
          </a:xfrm>
        </p:spPr>
        <p:txBody>
          <a:bodyPr/>
          <a:lstStyle/>
          <a:p>
            <a:r>
              <a:rPr lang="en-US" dirty="0"/>
              <a:t>Module 2</a:t>
            </a:r>
          </a:p>
        </p:txBody>
      </p:sp>
      <p:pic>
        <p:nvPicPr>
          <p:cNvPr id="10242" name="Picture 2" descr="http://static1.squarespace.com/static/54279b1fe4b047c33e12b5cf/t/542a17c5e4b0ccd33e5ba9a4/1412044741944/Psychology+boronia+stalbans+bundoora+hop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4" y="2322576"/>
            <a:ext cx="6193537" cy="45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6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mpuhigh.com/demo/psychology/lesson03_files/perspectiv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822960"/>
            <a:ext cx="10661904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4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76" y="0"/>
            <a:ext cx="8610600" cy="1293028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248" y="1293029"/>
            <a:ext cx="6531864" cy="223655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/>
              <a:t>Summarize the nature-nurture debate in psychology.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Describe psychology’s three main levels of analysis and related perspectives. 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Identify psychology’s main subfields. </a:t>
            </a:r>
          </a:p>
        </p:txBody>
      </p:sp>
      <p:pic>
        <p:nvPicPr>
          <p:cNvPr id="2050" name="Picture 2" descr="http://santaclaratransfamilysupport.net/wp-content/uploads/nature-nur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590"/>
            <a:ext cx="5413248" cy="47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meme.am/instances/250x250/45779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3609088"/>
            <a:ext cx="4336161" cy="30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8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63" y="178226"/>
            <a:ext cx="8610600" cy="1295400"/>
          </a:xfrm>
        </p:spPr>
        <p:txBody>
          <a:bodyPr/>
          <a:lstStyle/>
          <a:p>
            <a:r>
              <a:rPr lang="en-US" b="1" dirty="0"/>
              <a:t>Nature vs. Nurture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694463" y="1267398"/>
            <a:ext cx="5079991" cy="823912"/>
          </a:xfrm>
        </p:spPr>
        <p:txBody>
          <a:bodyPr/>
          <a:lstStyle/>
          <a:p>
            <a:r>
              <a:rPr lang="en-US" u="sng" dirty="0"/>
              <a:t>Nature Viewpoints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1919" y="1885582"/>
            <a:ext cx="5311775" cy="3086019"/>
          </a:xfrm>
        </p:spPr>
        <p:txBody>
          <a:bodyPr/>
          <a:lstStyle/>
          <a:p>
            <a:r>
              <a:rPr lang="en-US" i="1" dirty="0"/>
              <a:t>Plato</a:t>
            </a:r>
          </a:p>
          <a:p>
            <a:pPr lvl="1"/>
            <a:r>
              <a:rPr lang="en-US" dirty="0"/>
              <a:t>Assumed we inherit character and intelligence </a:t>
            </a:r>
          </a:p>
          <a:p>
            <a:pPr lvl="1"/>
            <a:r>
              <a:rPr lang="en-US" dirty="0"/>
              <a:t>Certain ideas are inborn</a:t>
            </a:r>
          </a:p>
          <a:p>
            <a:r>
              <a:rPr lang="en-US" i="1" dirty="0"/>
              <a:t>Locke</a:t>
            </a:r>
          </a:p>
          <a:p>
            <a:pPr lvl="1"/>
            <a:r>
              <a:rPr lang="en-US" dirty="0"/>
              <a:t>Blank slate theory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0237" y="1061670"/>
            <a:ext cx="5105400" cy="823912"/>
          </a:xfrm>
        </p:spPr>
        <p:txBody>
          <a:bodyPr/>
          <a:lstStyle/>
          <a:p>
            <a:r>
              <a:rPr lang="en-US" u="sng" dirty="0"/>
              <a:t>Nurture Viewpoints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94463" y="2165305"/>
            <a:ext cx="5334000" cy="3086019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Aristotle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There is nothing in the mind that does not first come in from the external world through the senses. </a:t>
            </a:r>
          </a:p>
          <a:p>
            <a:r>
              <a:rPr lang="en-US" i="1" dirty="0"/>
              <a:t>Descartes</a:t>
            </a:r>
          </a:p>
          <a:p>
            <a:pPr lvl="1"/>
            <a:r>
              <a:rPr lang="en-US" dirty="0"/>
              <a:t>Some ideas are </a:t>
            </a:r>
            <a:r>
              <a:rPr lang="en-US" dirty="0" err="1"/>
              <a:t>inate</a:t>
            </a:r>
            <a:endParaRPr lang="en-US" dirty="0"/>
          </a:p>
          <a:p>
            <a:r>
              <a:rPr lang="en-US" i="1" dirty="0"/>
              <a:t>Darwin</a:t>
            </a:r>
          </a:p>
          <a:p>
            <a:pPr lvl="1"/>
            <a:r>
              <a:rPr lang="en-US" dirty="0"/>
              <a:t>Nature selects traits that best enable an organism to survive and reproduce in a particular environment.</a:t>
            </a:r>
          </a:p>
          <a:p>
            <a:pPr lvl="2"/>
            <a:r>
              <a:rPr lang="en-US" dirty="0"/>
              <a:t>“natural selection”</a:t>
            </a:r>
          </a:p>
          <a:p>
            <a:pPr lvl="3"/>
            <a:r>
              <a:rPr lang="en-US" dirty="0"/>
              <a:t>Biology’s organizing principal</a:t>
            </a:r>
          </a:p>
          <a:p>
            <a:pPr lvl="2"/>
            <a:r>
              <a:rPr lang="en-US" dirty="0"/>
              <a:t>Also focused on animal behaviors. 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137160" y="3986784"/>
            <a:ext cx="7306056" cy="26700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*how are humans alike?</a:t>
            </a:r>
          </a:p>
          <a:p>
            <a:pPr algn="ctr"/>
            <a:r>
              <a:rPr lang="en-US" dirty="0"/>
              <a:t>*Are gender differences important? </a:t>
            </a:r>
          </a:p>
          <a:p>
            <a:pPr algn="ctr"/>
            <a:r>
              <a:rPr lang="en-US" dirty="0"/>
              <a:t>*How are intelligence &amp; personality differences influenced by heredity and by environment?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62672" y="5483788"/>
            <a:ext cx="4365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Nurture works on what nature endows</a:t>
            </a:r>
          </a:p>
        </p:txBody>
      </p:sp>
    </p:spTree>
    <p:extLst>
      <p:ext uri="{BB962C8B-B14F-4D97-AF65-F5344CB8AC3E}">
        <p14:creationId xmlns:p14="http://schemas.microsoft.com/office/powerpoint/2010/main" val="268514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implypsychology.org/nature-nu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4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60869"/>
            <a:ext cx="8610600" cy="1293028"/>
          </a:xfrm>
        </p:spPr>
        <p:txBody>
          <a:bodyPr/>
          <a:lstStyle/>
          <a:p>
            <a:r>
              <a:rPr lang="en-US" dirty="0"/>
              <a:t>3 Main levels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/>
              <a:t>The Biopsychological Approach</a:t>
            </a:r>
            <a:r>
              <a:rPr lang="en-US" b="1" i="1" dirty="0"/>
              <a:t>:</a:t>
            </a:r>
          </a:p>
          <a:p>
            <a:r>
              <a:rPr lang="en-US" b="1" i="1" dirty="0"/>
              <a:t>Biological</a:t>
            </a:r>
          </a:p>
          <a:p>
            <a:r>
              <a:rPr lang="en-US" b="1" i="1" dirty="0"/>
              <a:t>Psychological</a:t>
            </a:r>
          </a:p>
          <a:p>
            <a:r>
              <a:rPr lang="en-US" b="1" i="1" dirty="0"/>
              <a:t>Social – Cultural 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*</a:t>
            </a:r>
            <a:r>
              <a:rPr lang="en-US" i="1" u="sng" dirty="0"/>
              <a:t>Levels of Analysis </a:t>
            </a:r>
            <a:r>
              <a:rPr lang="en-US" i="1" dirty="0"/>
              <a:t>– offer complementary outlooks using the biopsychological approach. </a:t>
            </a:r>
          </a:p>
          <a:p>
            <a:pPr lvl="1"/>
            <a:r>
              <a:rPr lang="en-US" i="1" dirty="0"/>
              <a:t>Each level provides a valuable vantage point  but by themselves is incomplete. </a:t>
            </a:r>
          </a:p>
          <a:p>
            <a:pPr lvl="1"/>
            <a:r>
              <a:rPr lang="en-US" i="1" dirty="0"/>
              <a:t>Each have their own questions and limits </a:t>
            </a:r>
          </a:p>
        </p:txBody>
      </p:sp>
      <p:pic>
        <p:nvPicPr>
          <p:cNvPr id="1026" name="Picture 2" descr="https://o.quizlet.com/i/skozo1OApw1HHpDRXexl_w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1088230"/>
            <a:ext cx="5029200" cy="291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0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-media-cache-ak0.pinimg.com/564x/d0/5e/5e/d05e5e85d4a63da97c908c2f618c76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0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65760"/>
            <a:ext cx="8610600" cy="1691641"/>
          </a:xfrm>
        </p:spPr>
        <p:txBody>
          <a:bodyPr/>
          <a:lstStyle/>
          <a:p>
            <a:r>
              <a:rPr lang="en-US" dirty="0"/>
              <a:t>Psychology’s Subfields &amp; Other good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2"/>
            <a:ext cx="12192000" cy="3648454"/>
          </a:xfrm>
        </p:spPr>
        <p:txBody>
          <a:bodyPr>
            <a:normAutofit fontScale="92500"/>
          </a:bodyPr>
          <a:lstStyle/>
          <a:p>
            <a:r>
              <a:rPr lang="en-US" dirty="0"/>
              <a:t>“Cluster of subfields” – meeting ground for different disciplines united by the common quest – </a:t>
            </a:r>
            <a:r>
              <a:rPr lang="en-US" b="1" i="1" dirty="0"/>
              <a:t>Describing and explaining behavior and the mind and underlying it. </a:t>
            </a:r>
          </a:p>
          <a:p>
            <a:pPr lvl="1"/>
            <a:r>
              <a:rPr lang="en-US" b="1" dirty="0"/>
              <a:t>Psychometrics</a:t>
            </a:r>
            <a:r>
              <a:rPr lang="en-US" dirty="0"/>
              <a:t> – field designed to study the measurement of our abilities, attitudes, and traits.</a:t>
            </a:r>
          </a:p>
          <a:p>
            <a:pPr lvl="1"/>
            <a:endParaRPr lang="en-US" dirty="0"/>
          </a:p>
          <a:p>
            <a:r>
              <a:rPr lang="en-US" u="sng" dirty="0"/>
              <a:t>What Psychology Does</a:t>
            </a:r>
            <a:r>
              <a:rPr lang="en-US" dirty="0"/>
              <a:t>: </a:t>
            </a:r>
          </a:p>
          <a:p>
            <a:r>
              <a:rPr lang="en-US" dirty="0"/>
              <a:t>Psychology influences modern culture! </a:t>
            </a:r>
          </a:p>
          <a:p>
            <a:pPr lvl="1"/>
            <a:r>
              <a:rPr lang="en-US" dirty="0"/>
              <a:t>Knowledge transforms us and modified our attitudes and behaviors. </a:t>
            </a:r>
          </a:p>
          <a:p>
            <a:r>
              <a:rPr lang="en-US" dirty="0"/>
              <a:t>Psychology does have limits! </a:t>
            </a:r>
          </a:p>
          <a:p>
            <a:r>
              <a:rPr lang="en-US" dirty="0"/>
              <a:t>Psychology deepens our appreciation for how we perceive, think, feel, and act.  </a:t>
            </a:r>
          </a:p>
          <a:p>
            <a:pPr lvl="1"/>
            <a:r>
              <a:rPr lang="en-US" dirty="0"/>
              <a:t>It enriches our lives and enlarges our visions. </a:t>
            </a:r>
          </a:p>
        </p:txBody>
      </p:sp>
      <p:sp>
        <p:nvSpPr>
          <p:cNvPr id="4" name="Rectangle: Beveled 3"/>
          <p:cNvSpPr/>
          <p:nvPr/>
        </p:nvSpPr>
        <p:spPr>
          <a:xfrm>
            <a:off x="0" y="5705856"/>
            <a:ext cx="12192000" cy="115214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sz="3200" i="1" dirty="0">
                <a:latin typeface="Harlow Solid Italic" panose="04030604020F02020D02" pitchFamily="82" charset="0"/>
              </a:rPr>
              <a:t>Books are the quietest and most constant of friends, and the most patient of teachers</a:t>
            </a:r>
            <a:r>
              <a:rPr lang="en-US" dirty="0"/>
              <a:t>” – Charles Elliot</a:t>
            </a:r>
          </a:p>
        </p:txBody>
      </p:sp>
    </p:spTree>
    <p:extLst>
      <p:ext uri="{BB962C8B-B14F-4D97-AF65-F5344CB8AC3E}">
        <p14:creationId xmlns:p14="http://schemas.microsoft.com/office/powerpoint/2010/main" val="209529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" y="-201167"/>
            <a:ext cx="12393168" cy="70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" y="-64286"/>
            <a:ext cx="12338304" cy="69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4513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72</TotalTime>
  <Words>311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Harlow Solid Italic</vt:lpstr>
      <vt:lpstr>Vapor Trail</vt:lpstr>
      <vt:lpstr>Psychology’s Big Issues &amp; Approaches</vt:lpstr>
      <vt:lpstr>Objectives</vt:lpstr>
      <vt:lpstr>Nature vs. Nurture</vt:lpstr>
      <vt:lpstr>PowerPoint Presentation</vt:lpstr>
      <vt:lpstr>3 Main levels of Analysis</vt:lpstr>
      <vt:lpstr>PowerPoint Presentation</vt:lpstr>
      <vt:lpstr>Psychology’s Subfields &amp; Other good Info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Psychology’s Big Issues &amp; Approaches</dc:title>
  <dc:creator>Elizabeth Gifford</dc:creator>
  <cp:lastModifiedBy>Elizabeth Gifford</cp:lastModifiedBy>
  <cp:revision>8</cp:revision>
  <dcterms:created xsi:type="dcterms:W3CDTF">2016-09-05T15:15:23Z</dcterms:created>
  <dcterms:modified xsi:type="dcterms:W3CDTF">2016-09-05T16:27:37Z</dcterms:modified>
</cp:coreProperties>
</file>