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5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774" y="1983163"/>
            <a:ext cx="4139295" cy="1646302"/>
          </a:xfrm>
        </p:spPr>
        <p:txBody>
          <a:bodyPr/>
          <a:lstStyle/>
          <a:p>
            <a:r>
              <a:rPr lang="en-US" dirty="0"/>
              <a:t>Chapter 4 ; Section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27" y="4585405"/>
            <a:ext cx="3703197" cy="1096899"/>
          </a:xfrm>
        </p:spPr>
        <p:txBody>
          <a:bodyPr>
            <a:normAutofit/>
          </a:bodyPr>
          <a:lstStyle/>
          <a:p>
            <a:r>
              <a:rPr lang="en-US" sz="2400" i="1" dirty="0"/>
              <a:t>The Triumph of Industry</a:t>
            </a:r>
          </a:p>
          <a:p>
            <a:r>
              <a:rPr lang="en-US" sz="2400" i="1" dirty="0"/>
              <a:t>1865-1914</a:t>
            </a:r>
          </a:p>
        </p:txBody>
      </p:sp>
      <p:pic>
        <p:nvPicPr>
          <p:cNvPr id="1026" name="Picture 2" descr="http://ushistorygildedage.weebly.com/uploads/1/5/2/3/15236182/6925114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547596"/>
            <a:ext cx="4145207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3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edia1.britannica.com/eb-media/71/43071-004-92B475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66699"/>
            <a:ext cx="3439817" cy="47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oteview.com/images/vane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82" y="3124383"/>
            <a:ext cx="6423025" cy="35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0007" y="1162373"/>
            <a:ext cx="499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ESSENCE" panose="02000000000000000000" pitchFamily="2" charset="0"/>
              </a:rPr>
              <a:t>Cornelius Vanderbilt</a:t>
            </a:r>
          </a:p>
        </p:txBody>
      </p:sp>
    </p:spTree>
    <p:extLst>
      <p:ext uri="{BB962C8B-B14F-4D97-AF65-F5344CB8AC3E}">
        <p14:creationId xmlns:p14="http://schemas.microsoft.com/office/powerpoint/2010/main" val="5740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Darwinism Catches 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0700"/>
            <a:ext cx="8596668" cy="5067299"/>
          </a:xfrm>
        </p:spPr>
        <p:txBody>
          <a:bodyPr>
            <a:normAutofit/>
          </a:bodyPr>
          <a:lstStyle/>
          <a:p>
            <a:r>
              <a:rPr lang="en-US" dirty="0"/>
              <a:t>1859 – Charles Darwin writes The Origin of Species. </a:t>
            </a:r>
          </a:p>
          <a:p>
            <a:pPr lvl="1"/>
            <a:r>
              <a:rPr lang="en-US" sz="1800" dirty="0"/>
              <a:t>Animals evolved by a process of “natural selection”</a:t>
            </a:r>
          </a:p>
          <a:p>
            <a:pPr lvl="1"/>
            <a:r>
              <a:rPr lang="en-US" sz="1800" dirty="0"/>
              <a:t>Only the fittest survived to reproduce.</a:t>
            </a:r>
          </a:p>
          <a:p>
            <a:r>
              <a:rPr lang="en-US" dirty="0"/>
              <a:t>William Graham Sumner applied Darwin’s theory to American capitalism.</a:t>
            </a:r>
          </a:p>
          <a:p>
            <a:pPr lvl="1"/>
            <a:r>
              <a:rPr lang="en-US" sz="1800" b="1" u="sng" dirty="0"/>
              <a:t>Social Darwinism </a:t>
            </a:r>
            <a:r>
              <a:rPr lang="en-US" sz="1800" dirty="0"/>
              <a:t>– Wealth was a measure of one’s inherent value and those who had it were the most “fit”.  </a:t>
            </a:r>
          </a:p>
          <a:p>
            <a:pPr lvl="2"/>
            <a:r>
              <a:rPr lang="en-US" sz="1800" dirty="0"/>
              <a:t>The government should stay out of private businesses  - would disrupt natural selection.</a:t>
            </a:r>
          </a:p>
          <a:p>
            <a:pPr lvl="2"/>
            <a:r>
              <a:rPr lang="en-US" sz="1800" dirty="0"/>
              <a:t>The nation would grow strong by allowing its most vigorous members to rise to the top. </a:t>
            </a:r>
          </a:p>
          <a:p>
            <a:pPr lvl="2"/>
            <a:r>
              <a:rPr lang="en-US" sz="1800" dirty="0"/>
              <a:t>Fueled Discrimination!</a:t>
            </a:r>
          </a:p>
          <a:p>
            <a:pPr lvl="3"/>
            <a:r>
              <a:rPr lang="en-US" sz="1800" dirty="0"/>
              <a:t>Pointed to the poverty-stricken condition of many minorities as evidence of their unfitness.  </a:t>
            </a:r>
          </a:p>
        </p:txBody>
      </p:sp>
    </p:spTree>
    <p:extLst>
      <p:ext uri="{BB962C8B-B14F-4D97-AF65-F5344CB8AC3E}">
        <p14:creationId xmlns:p14="http://schemas.microsoft.com/office/powerpoint/2010/main" val="249142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s.cambridge.org/97805218/67092/cover/9780521867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917827"/>
            <a:ext cx="2955925" cy="44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croevolution.net/images/darwin-as-an-old-man-337-450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310652"/>
            <a:ext cx="4254500" cy="5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8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0" y="268637"/>
            <a:ext cx="8596668" cy="1320800"/>
          </a:xfrm>
        </p:spPr>
        <p:txBody>
          <a:bodyPr/>
          <a:lstStyle/>
          <a:p>
            <a:r>
              <a:rPr lang="en-US" dirty="0"/>
              <a:t>The Government Imposes Regulations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08868"/>
            <a:ext cx="9112573" cy="5532895"/>
          </a:xfrm>
        </p:spPr>
        <p:txBody>
          <a:bodyPr>
            <a:normAutofit/>
          </a:bodyPr>
          <a:lstStyle/>
          <a:p>
            <a:r>
              <a:rPr lang="en-US" dirty="0"/>
              <a:t>1887 - US Senate creates the ICC ( Interstate Commerce Commission)</a:t>
            </a:r>
          </a:p>
          <a:p>
            <a:pPr lvl="1"/>
            <a:r>
              <a:rPr lang="en-US" sz="1800" dirty="0"/>
              <a:t>Oversee corrupt railroad operations. </a:t>
            </a:r>
          </a:p>
          <a:p>
            <a:pPr lvl="1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federal body ever set up to monitor businesses. </a:t>
            </a:r>
          </a:p>
          <a:p>
            <a:pPr lvl="1"/>
            <a:r>
              <a:rPr lang="en-US" sz="1800" dirty="0"/>
              <a:t>Could only monitor railroads that crossed state lines</a:t>
            </a:r>
          </a:p>
          <a:p>
            <a:pPr lvl="1"/>
            <a:r>
              <a:rPr lang="en-US" sz="1800" dirty="0"/>
              <a:t>Required railroads to send in their records to Congress.  </a:t>
            </a:r>
          </a:p>
          <a:p>
            <a:r>
              <a:rPr lang="en-US" dirty="0"/>
              <a:t>1890 – Sherman Antitrust Act</a:t>
            </a:r>
          </a:p>
          <a:p>
            <a:pPr lvl="1"/>
            <a:r>
              <a:rPr lang="en-US" sz="1800" dirty="0"/>
              <a:t>Outlawed any trust that operated “in restraint of trade or commerce among the several states”.</a:t>
            </a:r>
          </a:p>
          <a:p>
            <a:pPr lvl="1"/>
            <a:r>
              <a:rPr lang="en-US" sz="1800" dirty="0"/>
              <a:t>Seldom Enforced</a:t>
            </a:r>
          </a:p>
          <a:p>
            <a:pPr lvl="2"/>
            <a:r>
              <a:rPr lang="en-US" sz="1800" dirty="0"/>
              <a:t>Often used in the corporation’s favor by arguing that labor unions restrained trade.  </a:t>
            </a:r>
          </a:p>
          <a:p>
            <a:endParaRPr lang="en-US" dirty="0"/>
          </a:p>
          <a:p>
            <a:r>
              <a:rPr lang="en-US" dirty="0"/>
              <a:t>These acts began a trend toward federal limitations on corporations’ power. </a:t>
            </a:r>
          </a:p>
        </p:txBody>
      </p:sp>
    </p:spTree>
    <p:extLst>
      <p:ext uri="{BB962C8B-B14F-4D97-AF65-F5344CB8AC3E}">
        <p14:creationId xmlns:p14="http://schemas.microsoft.com/office/powerpoint/2010/main" val="123319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rststreetconfidential.com/images/images-history/0702-sherman-anti-trust-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0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Rise of Big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854541"/>
            <a:ext cx="4185623" cy="57626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Analyze different methods that businesses used to increase their profits.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public debate over the impact of big business.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Explain how the government took steps to block abuses of corporate power.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0414" y="1449920"/>
            <a:ext cx="4185618" cy="576262"/>
          </a:xfrm>
        </p:spPr>
        <p:txBody>
          <a:bodyPr/>
          <a:lstStyle/>
          <a:p>
            <a:r>
              <a:rPr lang="en-US" dirty="0"/>
              <a:t>Key Terms &amp;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889" y="2118701"/>
            <a:ext cx="4185617" cy="4549385"/>
          </a:xfrm>
        </p:spPr>
        <p:txBody>
          <a:bodyPr>
            <a:normAutofit/>
          </a:bodyPr>
          <a:lstStyle/>
          <a:p>
            <a:r>
              <a:rPr lang="en-US" dirty="0"/>
              <a:t>Corporation</a:t>
            </a:r>
          </a:p>
          <a:p>
            <a:r>
              <a:rPr lang="en-US" dirty="0"/>
              <a:t>Monopoly</a:t>
            </a:r>
          </a:p>
          <a:p>
            <a:r>
              <a:rPr lang="en-US" dirty="0"/>
              <a:t>Cartel</a:t>
            </a:r>
          </a:p>
          <a:p>
            <a:r>
              <a:rPr lang="en-US" dirty="0"/>
              <a:t>John D. Rockefeller</a:t>
            </a:r>
          </a:p>
          <a:p>
            <a:r>
              <a:rPr lang="en-US" dirty="0"/>
              <a:t>Horizontal integration</a:t>
            </a:r>
          </a:p>
          <a:p>
            <a:r>
              <a:rPr lang="en-US" dirty="0"/>
              <a:t>Trust</a:t>
            </a:r>
          </a:p>
          <a:p>
            <a:r>
              <a:rPr lang="en-US" dirty="0"/>
              <a:t>Andrew Carnegie</a:t>
            </a:r>
          </a:p>
          <a:p>
            <a:r>
              <a:rPr lang="en-US" dirty="0"/>
              <a:t>Vertical integration</a:t>
            </a:r>
          </a:p>
          <a:p>
            <a:r>
              <a:rPr lang="en-US" dirty="0"/>
              <a:t>Social Darwinism</a:t>
            </a:r>
          </a:p>
          <a:p>
            <a:r>
              <a:rPr lang="en-US" dirty="0"/>
              <a:t>ICC</a:t>
            </a:r>
          </a:p>
          <a:p>
            <a:r>
              <a:rPr lang="en-US" dirty="0"/>
              <a:t>Sherman Antitrust Act </a:t>
            </a:r>
          </a:p>
        </p:txBody>
      </p:sp>
    </p:spTree>
    <p:extLst>
      <p:ext uri="{BB962C8B-B14F-4D97-AF65-F5344CB8AC3E}">
        <p14:creationId xmlns:p14="http://schemas.microsoft.com/office/powerpoint/2010/main" val="42660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04" y="254783"/>
            <a:ext cx="8596668" cy="1320800"/>
          </a:xfrm>
        </p:spPr>
        <p:txBody>
          <a:bodyPr/>
          <a:lstStyle/>
          <a:p>
            <a:r>
              <a:rPr lang="en-US" dirty="0"/>
              <a:t>The Corporation Develops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13" y="1111348"/>
            <a:ext cx="6300241" cy="5233181"/>
          </a:xfrm>
        </p:spPr>
        <p:txBody>
          <a:bodyPr>
            <a:noAutofit/>
          </a:bodyPr>
          <a:lstStyle/>
          <a:p>
            <a:r>
              <a:rPr lang="en-US" sz="2000" b="1" u="sng" dirty="0"/>
              <a:t>Corporation</a:t>
            </a:r>
            <a:r>
              <a:rPr lang="en-US" sz="2000" dirty="0"/>
              <a:t> – A number of people share the ownership of a business. </a:t>
            </a:r>
          </a:p>
          <a:p>
            <a:pPr lvl="1"/>
            <a:r>
              <a:rPr lang="en-US" sz="2000" dirty="0"/>
              <a:t>Advantages:</a:t>
            </a:r>
          </a:p>
          <a:p>
            <a:pPr lvl="2"/>
            <a:r>
              <a:rPr lang="en-US" sz="2000" dirty="0"/>
              <a:t>Perfect solution to the challenge of expanding businesses. Ex. Railroads/mining</a:t>
            </a:r>
          </a:p>
          <a:p>
            <a:pPr lvl="2"/>
            <a:r>
              <a:rPr lang="en-US" sz="2000" dirty="0"/>
              <a:t>Same rights as an individual:</a:t>
            </a:r>
          </a:p>
          <a:p>
            <a:pPr lvl="3"/>
            <a:r>
              <a:rPr lang="en-US" sz="2000" dirty="0"/>
              <a:t>Buy and sell property</a:t>
            </a:r>
          </a:p>
          <a:p>
            <a:pPr lvl="3"/>
            <a:r>
              <a:rPr lang="en-US" sz="2000" dirty="0"/>
              <a:t>Sue in courts</a:t>
            </a:r>
          </a:p>
          <a:p>
            <a:pPr lvl="2"/>
            <a:r>
              <a:rPr lang="en-US" sz="2000" dirty="0"/>
              <a:t>Had huge access to invested money (capital) </a:t>
            </a:r>
          </a:p>
          <a:p>
            <a:pPr lvl="2"/>
            <a:r>
              <a:rPr lang="en-US" sz="2000" dirty="0"/>
              <a:t>Ability to operate in several different regions due to railroads and telegraphs. </a:t>
            </a:r>
          </a:p>
          <a:p>
            <a:endParaRPr lang="en-US" sz="2000" dirty="0"/>
          </a:p>
          <a:p>
            <a:r>
              <a:rPr lang="en-US" sz="2000" dirty="0"/>
              <a:t>1870 = # of corporations increased dramatically! </a:t>
            </a:r>
          </a:p>
        </p:txBody>
      </p:sp>
      <p:pic>
        <p:nvPicPr>
          <p:cNvPr id="3074" name="Picture 2" descr="http://www.reimaginerpe.org/files/styles/480x380/public/images/13.tumblr_lenht3n07J1BW.jpg?itok=HxAKl5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0"/>
            <a:ext cx="5003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a Competitive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8463"/>
            <a:ext cx="8596668" cy="4282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Maximizing corporation profits:</a:t>
            </a:r>
          </a:p>
          <a:p>
            <a:pPr lvl="1"/>
            <a:r>
              <a:rPr lang="en-US" dirty="0"/>
              <a:t>Decreased the cost of producing goods</a:t>
            </a:r>
          </a:p>
          <a:p>
            <a:pPr lvl="1"/>
            <a:r>
              <a:rPr lang="en-US" dirty="0"/>
              <a:t>Paid lowest possible wages </a:t>
            </a:r>
          </a:p>
          <a:p>
            <a:pPr lvl="1"/>
            <a:r>
              <a:rPr lang="en-US" dirty="0"/>
              <a:t>Paid lost cost for raw materials</a:t>
            </a:r>
          </a:p>
          <a:p>
            <a:pPr lvl="1"/>
            <a:r>
              <a:rPr lang="en-US" dirty="0"/>
              <a:t>Increased profits by advertising their products widely</a:t>
            </a:r>
          </a:p>
          <a:p>
            <a:pPr lvl="2"/>
            <a:r>
              <a:rPr lang="en-US" dirty="0"/>
              <a:t>Increased their customer base. </a:t>
            </a:r>
          </a:p>
          <a:p>
            <a:pPr lvl="2"/>
            <a:endParaRPr lang="en-US" dirty="0"/>
          </a:p>
          <a:p>
            <a:r>
              <a:rPr lang="en-US" b="1" u="sng" dirty="0"/>
              <a:t>Monopoly</a:t>
            </a:r>
            <a:r>
              <a:rPr lang="en-US" dirty="0"/>
              <a:t> – Corporations gaining complete control of a product or service.</a:t>
            </a:r>
          </a:p>
          <a:p>
            <a:pPr lvl="1"/>
            <a:r>
              <a:rPr lang="en-US" dirty="0"/>
              <a:t>Buy out competitors</a:t>
            </a:r>
          </a:p>
          <a:p>
            <a:pPr lvl="1"/>
            <a:r>
              <a:rPr lang="en-US" dirty="0"/>
              <a:t>Drive competitors out of business</a:t>
            </a:r>
          </a:p>
          <a:p>
            <a:endParaRPr lang="en-US" dirty="0"/>
          </a:p>
          <a:p>
            <a:r>
              <a:rPr lang="en-US" b="1" u="sng" dirty="0"/>
              <a:t>Cartel</a:t>
            </a:r>
            <a:r>
              <a:rPr lang="en-US" dirty="0"/>
              <a:t> – Corporations worked to eliminate competition by forming arrangements to limit their productions on the same product and thus keep </a:t>
            </a:r>
          </a:p>
        </p:txBody>
      </p:sp>
      <p:pic>
        <p:nvPicPr>
          <p:cNvPr id="2050" name="Picture 2" descr="http://photos1.blogger.com/blogger/3270/1966/1600/oligarchy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1" y="0"/>
            <a:ext cx="4454769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4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32" y="301447"/>
            <a:ext cx="8596668" cy="1320800"/>
          </a:xfrm>
        </p:spPr>
        <p:txBody>
          <a:bodyPr/>
          <a:lstStyle/>
          <a:p>
            <a:r>
              <a:rPr lang="en-US" dirty="0"/>
              <a:t>Horizontal &amp; Vertical Integration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8244" y="1334116"/>
            <a:ext cx="4185623" cy="576262"/>
          </a:xfrm>
        </p:spPr>
        <p:txBody>
          <a:bodyPr/>
          <a:lstStyle/>
          <a:p>
            <a:r>
              <a:rPr lang="en-US" dirty="0"/>
              <a:t>Horizontal Integration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502" y="1965255"/>
            <a:ext cx="4185623" cy="3304117"/>
          </a:xfrm>
        </p:spPr>
        <p:txBody>
          <a:bodyPr>
            <a:noAutofit/>
          </a:bodyPr>
          <a:lstStyle/>
          <a:p>
            <a:r>
              <a:rPr lang="en-US" dirty="0"/>
              <a:t>Businessmen create a giant company with lower production costs.</a:t>
            </a:r>
          </a:p>
          <a:p>
            <a:r>
              <a:rPr lang="en-US" dirty="0"/>
              <a:t>Consolidated many firms in the same business.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Trust</a:t>
            </a:r>
            <a:r>
              <a:rPr lang="en-US" dirty="0"/>
              <a:t> – Companies assign their stock to a board of trustees, who combine them into a new organization that they run and pay themselves from the dividends on profits.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683866" y="1964570"/>
            <a:ext cx="4185618" cy="576262"/>
          </a:xfrm>
        </p:spPr>
        <p:txBody>
          <a:bodyPr/>
          <a:lstStyle/>
          <a:p>
            <a:r>
              <a:rPr lang="en-US" dirty="0"/>
              <a:t>Vertical Integration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14416" cy="3676255"/>
          </a:xfrm>
        </p:spPr>
        <p:txBody>
          <a:bodyPr>
            <a:normAutofit/>
          </a:bodyPr>
          <a:lstStyle/>
          <a:p>
            <a:r>
              <a:rPr lang="en-US" sz="2400" dirty="0"/>
              <a:t>Businessmen gain control of the many different businesses that make up all phases of a product’s development. </a:t>
            </a:r>
          </a:p>
          <a:p>
            <a:r>
              <a:rPr lang="en-US" sz="2400" dirty="0"/>
              <a:t>Allowed companies to reduce costs and chafe higher prices to competitors. </a:t>
            </a:r>
          </a:p>
        </p:txBody>
      </p:sp>
    </p:spTree>
    <p:extLst>
      <p:ext uri="{BB962C8B-B14F-4D97-AF65-F5344CB8AC3E}">
        <p14:creationId xmlns:p14="http://schemas.microsoft.com/office/powerpoint/2010/main" val="221998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ermprojectapushistory.weebly.com/uploads/2/5/5/0/25506029/246683688.png?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5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7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4" y="292100"/>
            <a:ext cx="8596668" cy="1320800"/>
          </a:xfrm>
        </p:spPr>
        <p:txBody>
          <a:bodyPr/>
          <a:lstStyle/>
          <a:p>
            <a:r>
              <a:rPr lang="en-US" dirty="0"/>
              <a:t>“Robber Barons” or “Captains of Industry”?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5545" y="1729183"/>
            <a:ext cx="4185623" cy="576262"/>
          </a:xfrm>
        </p:spPr>
        <p:txBody>
          <a:bodyPr/>
          <a:lstStyle/>
          <a:p>
            <a:r>
              <a:rPr lang="en-US" dirty="0"/>
              <a:t>Robber Barons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301" y="2421728"/>
            <a:ext cx="4185623" cy="33041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Trusts, Cartels, &amp; Monopolies gave powerful businessmen an unfair advantage.</a:t>
            </a:r>
          </a:p>
          <a:p>
            <a:r>
              <a:rPr lang="en-US" dirty="0"/>
              <a:t>Small businesses were squeezed out by competition.</a:t>
            </a:r>
          </a:p>
          <a:p>
            <a:r>
              <a:rPr lang="en-US" dirty="0"/>
              <a:t>Small businesses joined trusts that payed small profits. </a:t>
            </a:r>
          </a:p>
          <a:p>
            <a:r>
              <a:rPr lang="en-US" dirty="0"/>
              <a:t>Consumers were unfairly harmed by high prices on products.</a:t>
            </a:r>
          </a:p>
          <a:p>
            <a:r>
              <a:rPr lang="en-US" dirty="0"/>
              <a:t>Considered to “swindle the poor.”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8383" y="1310679"/>
            <a:ext cx="4185618" cy="576262"/>
          </a:xfrm>
        </p:spPr>
        <p:txBody>
          <a:bodyPr/>
          <a:lstStyle/>
          <a:p>
            <a:r>
              <a:rPr lang="en-US" dirty="0"/>
              <a:t>Captains of Industry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45599" y="1886941"/>
            <a:ext cx="4185617" cy="4259859"/>
          </a:xfrm>
        </p:spPr>
        <p:txBody>
          <a:bodyPr>
            <a:normAutofit/>
          </a:bodyPr>
          <a:lstStyle/>
          <a:p>
            <a:r>
              <a:rPr lang="en-US" dirty="0"/>
              <a:t>Provided jobs for an ever-growing labor force.</a:t>
            </a:r>
          </a:p>
          <a:p>
            <a:r>
              <a:rPr lang="en-US" dirty="0"/>
              <a:t>Developed efficient business practices.</a:t>
            </a:r>
          </a:p>
          <a:p>
            <a:r>
              <a:rPr lang="en-US" dirty="0"/>
              <a:t>Supported developing technology</a:t>
            </a:r>
          </a:p>
          <a:p>
            <a:pPr lvl="1"/>
            <a:r>
              <a:rPr lang="en-US" dirty="0"/>
              <a:t>Benefited nation’s economy</a:t>
            </a:r>
          </a:p>
          <a:p>
            <a:pPr lvl="1"/>
            <a:r>
              <a:rPr lang="en-US" dirty="0"/>
              <a:t>Stimulated innovation</a:t>
            </a:r>
          </a:p>
          <a:p>
            <a:r>
              <a:rPr lang="en-US" dirty="0"/>
              <a:t>Philanthropists</a:t>
            </a:r>
          </a:p>
          <a:p>
            <a:pPr lvl="1"/>
            <a:r>
              <a:rPr lang="en-US" dirty="0"/>
              <a:t>Established universities, museums &amp; libraries. </a:t>
            </a:r>
          </a:p>
          <a:p>
            <a:r>
              <a:rPr lang="en-US" dirty="0"/>
              <a:t>Made it possible for the disadvantaged to rise to wealth.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mericaslibrary.gov/assets/aa/carnegie/aa_carnegie_phil_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139700"/>
            <a:ext cx="4474113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i54.tinypic.com/15s78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584700"/>
            <a:ext cx="81026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5885" y="2025362"/>
            <a:ext cx="446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ESSENCE" panose="02000000000000000000" pitchFamily="2" charset="0"/>
              </a:rPr>
              <a:t>Andrew Carnegie</a:t>
            </a:r>
          </a:p>
        </p:txBody>
      </p:sp>
    </p:spTree>
    <p:extLst>
      <p:ext uri="{BB962C8B-B14F-4D97-AF65-F5344CB8AC3E}">
        <p14:creationId xmlns:p14="http://schemas.microsoft.com/office/powerpoint/2010/main" val="35007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hn D. Rockefeller 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11" y="0"/>
            <a:ext cx="3198164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p.yimg.com/ay/scripophily/standard-oil-trust-low-serial-number-163-signed-by-john-d-rockefeller-william-rockefeller-henry-m-flagler-and-jabez-abel-bostwick-1882-sold-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000"/>
            <a:ext cx="6101411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919" y="1038387"/>
            <a:ext cx="4959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 ESSENCE" panose="02000000000000000000" pitchFamily="2" charset="0"/>
              </a:rPr>
              <a:t>John D. Rockefeller</a:t>
            </a:r>
          </a:p>
        </p:txBody>
      </p:sp>
    </p:spTree>
    <p:extLst>
      <p:ext uri="{BB962C8B-B14F-4D97-AF65-F5344CB8AC3E}">
        <p14:creationId xmlns:p14="http://schemas.microsoft.com/office/powerpoint/2010/main" val="19005679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633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 ESSENCE</vt:lpstr>
      <vt:lpstr>Arial</vt:lpstr>
      <vt:lpstr>Trebuchet MS</vt:lpstr>
      <vt:lpstr>Wingdings 3</vt:lpstr>
      <vt:lpstr>Facet</vt:lpstr>
      <vt:lpstr>Chapter 4 ; Section 2</vt:lpstr>
      <vt:lpstr>The Rise of Big Business</vt:lpstr>
      <vt:lpstr>The Corporation Develops</vt:lpstr>
      <vt:lpstr>Gaining a Competitive Edge</vt:lpstr>
      <vt:lpstr>Horizontal &amp; Vertical Integration</vt:lpstr>
      <vt:lpstr>PowerPoint Presentation</vt:lpstr>
      <vt:lpstr>“Robber Barons” or “Captains of Industry”? </vt:lpstr>
      <vt:lpstr>PowerPoint Presentation</vt:lpstr>
      <vt:lpstr>PowerPoint Presentation</vt:lpstr>
      <vt:lpstr>PowerPoint Presentation</vt:lpstr>
      <vt:lpstr>Social Darwinism Catches On </vt:lpstr>
      <vt:lpstr>PowerPoint Presentation</vt:lpstr>
      <vt:lpstr>The Government Imposes Regulations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Gifford</dc:creator>
  <cp:lastModifiedBy>Elizabeth Gifford</cp:lastModifiedBy>
  <cp:revision>16</cp:revision>
  <dcterms:created xsi:type="dcterms:W3CDTF">2016-08-21T13:56:16Z</dcterms:created>
  <dcterms:modified xsi:type="dcterms:W3CDTF">2016-08-21T18:08:35Z</dcterms:modified>
</cp:coreProperties>
</file>