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80" r:id="rId10"/>
    <p:sldId id="265" r:id="rId11"/>
    <p:sldId id="278" r:id="rId12"/>
    <p:sldId id="279" r:id="rId13"/>
    <p:sldId id="266" r:id="rId14"/>
    <p:sldId id="270" r:id="rId15"/>
    <p:sldId id="267" r:id="rId16"/>
    <p:sldId id="269" r:id="rId17"/>
    <p:sldId id="260" r:id="rId18"/>
    <p:sldId id="271" r:id="rId19"/>
    <p:sldId id="272" r:id="rId20"/>
    <p:sldId id="273" r:id="rId21"/>
    <p:sldId id="274" r:id="rId22"/>
    <p:sldId id="268" r:id="rId23"/>
    <p:sldId id="275" r:id="rId24"/>
    <p:sldId id="276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0" autoAdjust="0"/>
    <p:restoredTop sz="94660"/>
  </p:normalViewPr>
  <p:slideViewPr>
    <p:cSldViewPr snapToGrid="0">
      <p:cViewPr>
        <p:scale>
          <a:sx n="75" d="100"/>
          <a:sy n="75" d="100"/>
        </p:scale>
        <p:origin x="48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317" y="0"/>
            <a:ext cx="8915399" cy="2262781"/>
          </a:xfrm>
        </p:spPr>
        <p:txBody>
          <a:bodyPr/>
          <a:lstStyle/>
          <a:p>
            <a:r>
              <a:rPr lang="en-US" b="1" dirty="0"/>
              <a:t>The South &amp; West Transformed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4016" y="1780817"/>
            <a:ext cx="8915399" cy="1126283"/>
          </a:xfrm>
        </p:spPr>
        <p:txBody>
          <a:bodyPr/>
          <a:lstStyle/>
          <a:p>
            <a:r>
              <a:rPr lang="en-US" i="1" dirty="0"/>
              <a:t>1865-1900</a:t>
            </a:r>
          </a:p>
          <a:p>
            <a:r>
              <a:rPr lang="en-US" i="1" dirty="0"/>
              <a:t>Chapter 6</a:t>
            </a:r>
          </a:p>
        </p:txBody>
      </p:sp>
      <p:pic>
        <p:nvPicPr>
          <p:cNvPr id="3074" name="Picture 2" descr="http://cdn.history.com/sites/2/2015/12/hith-The_opening_of_the_fight_at_Wounded_Knee_by_Frederic_Remington_1891-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432" y="-1"/>
            <a:ext cx="5020568" cy="314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nairiok.org/files/images/Indianbatt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033" y="3141406"/>
            <a:ext cx="10200968" cy="371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980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052" y="117674"/>
            <a:ext cx="8911687" cy="1280890"/>
          </a:xfrm>
        </p:spPr>
        <p:txBody>
          <a:bodyPr/>
          <a:lstStyle/>
          <a:p>
            <a:r>
              <a:rPr lang="en-US" dirty="0"/>
              <a:t>The Gradual move to Reservations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6080" y="1012874"/>
            <a:ext cx="9158068" cy="5845126"/>
          </a:xfrm>
        </p:spPr>
        <p:txBody>
          <a:bodyPr>
            <a:normAutofit/>
          </a:bodyPr>
          <a:lstStyle/>
          <a:p>
            <a:r>
              <a:rPr lang="en-US" dirty="0"/>
              <a:t>Early 1800’s </a:t>
            </a:r>
          </a:p>
          <a:p>
            <a:pPr lvl="1"/>
            <a:r>
              <a:rPr lang="en-US" dirty="0"/>
              <a:t>Trail of Tears begins with Andrew Jackson</a:t>
            </a:r>
          </a:p>
          <a:p>
            <a:pPr lvl="1"/>
            <a:r>
              <a:rPr lang="en-US" dirty="0"/>
              <a:t>Moved to “The Great American Desert”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1834 – trade regulated between Natives &amp;</a:t>
            </a:r>
          </a:p>
          <a:p>
            <a:pPr marL="0" indent="0">
              <a:buNone/>
            </a:pPr>
            <a:r>
              <a:rPr lang="en-US" dirty="0"/>
              <a:t> “whites” strictly limited from Native lands.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1850’s </a:t>
            </a:r>
          </a:p>
          <a:p>
            <a:pPr lvl="1"/>
            <a:r>
              <a:rPr lang="en-US" dirty="0"/>
              <a:t>Gold &amp; Silver </a:t>
            </a:r>
          </a:p>
          <a:p>
            <a:pPr lvl="1"/>
            <a:r>
              <a:rPr lang="en-US" dirty="0"/>
              <a:t>Railroads</a:t>
            </a:r>
          </a:p>
          <a:p>
            <a:pPr lvl="1"/>
            <a:r>
              <a:rPr lang="en-US" dirty="0"/>
              <a:t>Scientist claiming arid land would be good for crops moved more settlers West.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1851 – Restrictions on Natives to smaller areas in the West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Late 1860’s – Reservations are established. </a:t>
            </a:r>
          </a:p>
        </p:txBody>
      </p:sp>
      <p:sp>
        <p:nvSpPr>
          <p:cNvPr id="5" name="Rectangle 4"/>
          <p:cNvSpPr/>
          <p:nvPr/>
        </p:nvSpPr>
        <p:spPr>
          <a:xfrm>
            <a:off x="8525022" y="729983"/>
            <a:ext cx="3666978" cy="25814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Diseases, the loss of the Buffalo &amp; settlers moving West were the 3 biggest problems for Natives! </a:t>
            </a:r>
          </a:p>
        </p:txBody>
      </p:sp>
    </p:spTree>
    <p:extLst>
      <p:ext uri="{BB962C8B-B14F-4D97-AF65-F5344CB8AC3E}">
        <p14:creationId xmlns:p14="http://schemas.microsoft.com/office/powerpoint/2010/main" val="3116008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first indian reserv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991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www.archives.gov/files/research/american-west/images/0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896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2362" y="188012"/>
            <a:ext cx="8911687" cy="1280890"/>
          </a:xfrm>
        </p:spPr>
        <p:txBody>
          <a:bodyPr/>
          <a:lstStyle/>
          <a:p>
            <a:r>
              <a:rPr lang="en-US" b="1" dirty="0"/>
              <a:t>Native &amp; American battles during the Civil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31852"/>
            <a:ext cx="9297988" cy="5078437"/>
          </a:xfrm>
        </p:spPr>
        <p:txBody>
          <a:bodyPr>
            <a:noAutofit/>
          </a:bodyPr>
          <a:lstStyle/>
          <a:p>
            <a:r>
              <a:rPr lang="en-US" sz="2000" dirty="0"/>
              <a:t>1862 – Sioux resisted threats to their land by attacking settlements in Minnesota.  </a:t>
            </a:r>
          </a:p>
          <a:p>
            <a:pPr lvl="1"/>
            <a:r>
              <a:rPr lang="en-US" sz="2000" dirty="0"/>
              <a:t>RESULT:  Government issued a full scale war against the Sioux and pushed them into the Dakotas. </a:t>
            </a:r>
          </a:p>
          <a:p>
            <a:pPr lvl="1"/>
            <a:r>
              <a:rPr lang="en-US" sz="2000" dirty="0"/>
              <a:t>This sparked a series of attacks on settlements &amp; stagecoach lines.  </a:t>
            </a:r>
          </a:p>
          <a:p>
            <a:pPr lvl="1"/>
            <a:endParaRPr lang="en-US" sz="2000" dirty="0"/>
          </a:p>
          <a:p>
            <a:r>
              <a:rPr lang="en-US" sz="2000" dirty="0"/>
              <a:t>1864 – </a:t>
            </a:r>
            <a:r>
              <a:rPr lang="en-US" sz="2000" b="1" dirty="0"/>
              <a:t>Sand Creek Massacre</a:t>
            </a:r>
          </a:p>
          <a:p>
            <a:pPr lvl="1"/>
            <a:r>
              <a:rPr lang="en-US" sz="2000" dirty="0"/>
              <a:t>Colorado Militia attacked an unarmed camp of Cheyenne &amp; Arapaho Indians that were under US protection. </a:t>
            </a:r>
          </a:p>
          <a:p>
            <a:pPr lvl="1"/>
            <a:r>
              <a:rPr lang="en-US" sz="2000" dirty="0"/>
              <a:t>Commander </a:t>
            </a:r>
            <a:r>
              <a:rPr lang="en-US" sz="2000" b="1" dirty="0"/>
              <a:t>John </a:t>
            </a:r>
            <a:r>
              <a:rPr lang="en-US" sz="2000" b="1" dirty="0" err="1"/>
              <a:t>Chivington</a:t>
            </a:r>
            <a:r>
              <a:rPr lang="en-US" sz="2000" b="1" dirty="0"/>
              <a:t> </a:t>
            </a:r>
            <a:r>
              <a:rPr lang="en-US" sz="2000" dirty="0"/>
              <a:t>was scorned for this attack on protected Indians. </a:t>
            </a:r>
          </a:p>
          <a:p>
            <a:pPr lvl="1"/>
            <a:r>
              <a:rPr lang="en-US" sz="2000" dirty="0"/>
              <a:t>This causes another series of warfare of Plains Indians joined to rebel against white settlements.  </a:t>
            </a:r>
          </a:p>
        </p:txBody>
      </p:sp>
    </p:spTree>
    <p:extLst>
      <p:ext uri="{BB962C8B-B14F-4D97-AF65-F5344CB8AC3E}">
        <p14:creationId xmlns:p14="http://schemas.microsoft.com/office/powerpoint/2010/main" val="4107120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legendsofamerica.com/photos-nativeamerican/SandCre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85800"/>
            <a:ext cx="5622721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antafetrailscenicandhistoricbyway.org/sc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721" y="0"/>
            <a:ext cx="6569280" cy="53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77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5544" y="455298"/>
            <a:ext cx="8911687" cy="1280890"/>
          </a:xfrm>
        </p:spPr>
        <p:txBody>
          <a:bodyPr/>
          <a:lstStyle/>
          <a:p>
            <a:r>
              <a:rPr lang="en-US" b="1" dirty="0"/>
              <a:t>Peace Plans Fail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5544" y="1561514"/>
            <a:ext cx="5636456" cy="5296486"/>
          </a:xfrm>
        </p:spPr>
        <p:txBody>
          <a:bodyPr/>
          <a:lstStyle/>
          <a:p>
            <a:r>
              <a:rPr lang="en-US" dirty="0"/>
              <a:t>US Government planned to build a road through Sioux hunting ground.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1866 – Red Cloud and his followers ambushed US troops, killing them all.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 Indian Peace Commission decided Natives must assimilate.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Fort Laramie Treaty of 1868 – US Government agrees not to build the road and to abandon 3 forts and the Natives were allowed to live on a reservation with the support of the government.  </a:t>
            </a:r>
          </a:p>
        </p:txBody>
      </p:sp>
      <p:pic>
        <p:nvPicPr>
          <p:cNvPr id="1026" name="Picture 2" descr="http://source.colostate.edu/wp-content/uploads/2014/08/red-cloud-8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6093"/>
            <a:ext cx="6063175" cy="559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663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ndstudies.org/resources/IndianStudies/standingrock/images/1851treaty_lands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582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7" name="Rectangle 5"/>
          <p:cNvSpPr>
            <a:spLocks noGrp="1" noChangeArrowheads="1"/>
          </p:cNvSpPr>
          <p:nvPr>
            <p:ph type="title"/>
          </p:nvPr>
        </p:nvSpPr>
        <p:spPr>
          <a:xfrm>
            <a:off x="1674056" y="422031"/>
            <a:ext cx="9830556" cy="1482969"/>
          </a:xfrm>
        </p:spPr>
        <p:txBody>
          <a:bodyPr/>
          <a:lstStyle/>
          <a:p>
            <a:r>
              <a:rPr lang="en-US" altLang="en-US" b="1" dirty="0"/>
              <a:t>Key Events in the Indian Wars, 1861-1890	</a:t>
            </a:r>
          </a:p>
        </p:txBody>
      </p:sp>
      <p:pic>
        <p:nvPicPr>
          <p:cNvPr id="494604" name="Picture 12" descr="ch14.11line1.jpg                                               00045C35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9821"/>
            <a:ext cx="12191999" cy="54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4605" name="Picture 13" descr="ch14.11line2.jpg                                               00045C35Macintosh HD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3074"/>
            <a:ext cx="12191999" cy="76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4606" name="Picture 14" descr="ch14.11line3.jpg                                               00045C35Macintosh HD                   ABA78158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76989"/>
            <a:ext cx="12191999" cy="77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4607" name="Picture 15" descr="ch14.11line4.jpg                                               00045C35Macintosh HD                   ABA78158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52644"/>
            <a:ext cx="12191999" cy="92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4608" name="Picture 16" descr="ch14.11line5.jpg                                               00045C35Macintosh HD                   ABA78158: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7663"/>
            <a:ext cx="12191999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4609" name="Picture 17" descr="ch14.11line6.jpg                                               00045C35Macintosh HD                   ABA78158: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4975227"/>
            <a:ext cx="12191999" cy="110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4610" name="Picture 18" descr="ch14.11line7.jpg                                               00045C35Macintosh HD                   ABA78158: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3"/>
            <a:ext cx="12191999" cy="78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580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9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9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9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9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9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eyewitnesstohistory.com/images/cu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7288" cy="708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89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nps.gov/libi/learn/historyculture/images/Call_of_the_Bug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39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715" y="862702"/>
            <a:ext cx="8911687" cy="1280890"/>
          </a:xfrm>
        </p:spPr>
        <p:txBody>
          <a:bodyPr>
            <a:normAutofit/>
          </a:bodyPr>
          <a:lstStyle/>
          <a:p>
            <a:r>
              <a:rPr lang="en-US" sz="4400" b="1" dirty="0"/>
              <a:t>6.1  The New South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2817" y="2505673"/>
            <a:ext cx="3992732" cy="576262"/>
          </a:xfrm>
        </p:spPr>
        <p:txBody>
          <a:bodyPr/>
          <a:lstStyle/>
          <a:p>
            <a:r>
              <a:rPr lang="en-US" b="1" dirty="0"/>
              <a:t>Objectives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64292" y="3343161"/>
            <a:ext cx="4342893" cy="3354060"/>
          </a:xfrm>
        </p:spPr>
        <p:txBody>
          <a:bodyPr/>
          <a:lstStyle/>
          <a:p>
            <a:r>
              <a:rPr lang="en-US" dirty="0"/>
              <a:t>Explain how the southern economy changed in the late 1800’s. </a:t>
            </a:r>
          </a:p>
          <a:p>
            <a:r>
              <a:rPr lang="en-US" dirty="0"/>
              <a:t>Analyze how southern farmers consolidated their political power</a:t>
            </a:r>
          </a:p>
          <a:p>
            <a:r>
              <a:rPr lang="en-US" dirty="0"/>
              <a:t>Describe the experience of African Americans in the changing South. 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83912" y="418627"/>
            <a:ext cx="3999001" cy="576262"/>
          </a:xfrm>
        </p:spPr>
        <p:txBody>
          <a:bodyPr/>
          <a:lstStyle/>
          <a:p>
            <a:r>
              <a:rPr lang="en-US" b="1" dirty="0"/>
              <a:t>Key Terms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83912" y="1116774"/>
            <a:ext cx="4338674" cy="3354060"/>
          </a:xfrm>
        </p:spPr>
        <p:txBody>
          <a:bodyPr/>
          <a:lstStyle/>
          <a:p>
            <a:r>
              <a:rPr lang="en-US" dirty="0"/>
              <a:t>Cash Crop</a:t>
            </a:r>
          </a:p>
          <a:p>
            <a:r>
              <a:rPr lang="en-US" dirty="0"/>
              <a:t>Farmers’ Alliance</a:t>
            </a:r>
          </a:p>
          <a:p>
            <a:r>
              <a:rPr lang="en-US" dirty="0"/>
              <a:t>Civil Rights Act of 1875</a:t>
            </a:r>
          </a:p>
        </p:txBody>
      </p:sp>
      <p:pic>
        <p:nvPicPr>
          <p:cNvPr id="4098" name="Picture 2" descr="https://s-media-cache-ak0.pinimg.com/originals/e6/3a/ff/e63aff32fde54855e0f2baf234ba00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2914650"/>
            <a:ext cx="47625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565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0/01/Flight_of_the_Nez_Perce-1877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3" y="0"/>
            <a:ext cx="12292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532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-tc.pbs.org/weta/thewest/places/states/dakotas/dk_wound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8725"/>
            <a:ext cx="5672138" cy="56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massacre of wounded knee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0"/>
            <a:ext cx="6519862" cy="679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1685925" y="214313"/>
            <a:ext cx="3986213" cy="10144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Massacre of Wounded Knee</a:t>
            </a:r>
          </a:p>
        </p:txBody>
      </p:sp>
    </p:spTree>
    <p:extLst>
      <p:ext uri="{BB962C8B-B14F-4D97-AF65-F5344CB8AC3E}">
        <p14:creationId xmlns:p14="http://schemas.microsoft.com/office/powerpoint/2010/main" val="1964660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Assimilation of the Native Americans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50498"/>
            <a:ext cx="9602788" cy="5507502"/>
          </a:xfrm>
        </p:spPr>
        <p:txBody>
          <a:bodyPr>
            <a:normAutofit/>
          </a:bodyPr>
          <a:lstStyle/>
          <a:p>
            <a:r>
              <a:rPr lang="en-US" dirty="0"/>
              <a:t>Reservation policy = failure! </a:t>
            </a:r>
          </a:p>
          <a:p>
            <a:endParaRPr lang="en-US" dirty="0"/>
          </a:p>
          <a:p>
            <a:r>
              <a:rPr lang="en-US" dirty="0"/>
              <a:t>The Dawes Act</a:t>
            </a:r>
          </a:p>
          <a:p>
            <a:pPr lvl="1"/>
            <a:r>
              <a:rPr lang="en-US" dirty="0"/>
              <a:t>Passed in 1871</a:t>
            </a:r>
          </a:p>
          <a:p>
            <a:pPr lvl="1"/>
            <a:r>
              <a:rPr lang="en-US" dirty="0"/>
              <a:t>“No Indian nation or tribe within the US would be recognized as an independent union, tribe or power with whom the United States may contract any treaty.”</a:t>
            </a:r>
          </a:p>
          <a:p>
            <a:pPr lvl="1"/>
            <a:endParaRPr lang="en-US" dirty="0"/>
          </a:p>
          <a:p>
            <a:r>
              <a:rPr lang="en-US" dirty="0"/>
              <a:t>Dawes General Allotment Act of 1877</a:t>
            </a:r>
          </a:p>
          <a:p>
            <a:pPr lvl="1"/>
            <a:r>
              <a:rPr lang="en-US" dirty="0"/>
              <a:t>Aka – Dawes Severalty Act</a:t>
            </a:r>
          </a:p>
          <a:p>
            <a:pPr lvl="1"/>
            <a:r>
              <a:rPr lang="en-US" dirty="0"/>
              <a:t>Replaced the reservation system with an allotment system. </a:t>
            </a:r>
          </a:p>
          <a:p>
            <a:pPr lvl="1"/>
            <a:r>
              <a:rPr lang="en-US" dirty="0"/>
              <a:t>Each family received 160 acre farmstead. </a:t>
            </a:r>
          </a:p>
          <a:p>
            <a:pPr lvl="1"/>
            <a:r>
              <a:rPr lang="en-US" dirty="0"/>
              <a:t>The land could not be sold or transferred from its original family for 25 years.  </a:t>
            </a:r>
          </a:p>
          <a:p>
            <a:endParaRPr lang="en-US" dirty="0"/>
          </a:p>
          <a:p>
            <a:r>
              <a:rPr lang="en-US" dirty="0"/>
              <a:t>Families were encouraged to send their children to boarding schools and practice Christianity. </a:t>
            </a:r>
          </a:p>
        </p:txBody>
      </p:sp>
    </p:spTree>
    <p:extLst>
      <p:ext uri="{BB962C8B-B14F-4D97-AF65-F5344CB8AC3E}">
        <p14:creationId xmlns:p14="http://schemas.microsoft.com/office/powerpoint/2010/main" val="984173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native american assimi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6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63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native american assimi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23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086" y="230215"/>
            <a:ext cx="4505492" cy="1280890"/>
          </a:xfrm>
        </p:spPr>
        <p:txBody>
          <a:bodyPr/>
          <a:lstStyle/>
          <a:p>
            <a:r>
              <a:rPr lang="en-US" b="1" dirty="0"/>
              <a:t>6.3  Transforming the West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897027" y="2369085"/>
            <a:ext cx="3992732" cy="576262"/>
          </a:xfrm>
        </p:spPr>
        <p:txBody>
          <a:bodyPr/>
          <a:lstStyle/>
          <a:p>
            <a:r>
              <a:rPr lang="en-US" i="1" u="sng" dirty="0"/>
              <a:t>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229984" y="2948223"/>
            <a:ext cx="4342893" cy="3354060"/>
          </a:xfrm>
        </p:spPr>
        <p:txBody>
          <a:bodyPr/>
          <a:lstStyle/>
          <a:p>
            <a:r>
              <a:rPr lang="en-US" dirty="0"/>
              <a:t>Analyze the impact of mining and railroads on settlements of the West. </a:t>
            </a:r>
          </a:p>
          <a:p>
            <a:endParaRPr lang="en-US" dirty="0"/>
          </a:p>
          <a:p>
            <a:r>
              <a:rPr lang="en-US" dirty="0"/>
              <a:t>Explain how ranching affected western development.</a:t>
            </a:r>
          </a:p>
          <a:p>
            <a:endParaRPr lang="en-US" dirty="0"/>
          </a:p>
          <a:p>
            <a:r>
              <a:rPr lang="en-US" dirty="0"/>
              <a:t>Discuss the ways various peoples lived in the West and their impact on the environment.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8192999" y="3502289"/>
            <a:ext cx="3999001" cy="576262"/>
          </a:xfrm>
        </p:spPr>
        <p:txBody>
          <a:bodyPr/>
          <a:lstStyle/>
          <a:p>
            <a:r>
              <a:rPr lang="en-US" i="1" u="sng" dirty="0"/>
              <a:t>Key Terms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7853326" y="4149455"/>
            <a:ext cx="4338674" cy="3354060"/>
          </a:xfrm>
        </p:spPr>
        <p:txBody>
          <a:bodyPr/>
          <a:lstStyle/>
          <a:p>
            <a:r>
              <a:rPr lang="en-US" dirty="0"/>
              <a:t>Vigilante</a:t>
            </a:r>
          </a:p>
          <a:p>
            <a:r>
              <a:rPr lang="en-US" dirty="0"/>
              <a:t>Transcontinental railroad</a:t>
            </a:r>
          </a:p>
          <a:p>
            <a:r>
              <a:rPr lang="en-US" dirty="0"/>
              <a:t>Land grant</a:t>
            </a:r>
          </a:p>
          <a:p>
            <a:r>
              <a:rPr lang="en-US" dirty="0"/>
              <a:t>Open-Range System</a:t>
            </a:r>
          </a:p>
          <a:p>
            <a:r>
              <a:rPr lang="en-US" dirty="0"/>
              <a:t>Homestead Act </a:t>
            </a:r>
          </a:p>
          <a:p>
            <a:r>
              <a:rPr lang="en-US" dirty="0" err="1"/>
              <a:t>Exoduster</a:t>
            </a:r>
            <a:endParaRPr lang="en-US" dirty="0"/>
          </a:p>
        </p:txBody>
      </p:sp>
      <p:pic>
        <p:nvPicPr>
          <p:cNvPr id="1026" name="Picture 2" descr="Image result for the wild west late 1800'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176" y="-73154"/>
            <a:ext cx="5537824" cy="322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603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86820" y="244283"/>
            <a:ext cx="3273303" cy="1280890"/>
          </a:xfrm>
        </p:spPr>
        <p:txBody>
          <a:bodyPr/>
          <a:lstStyle/>
          <a:p>
            <a:r>
              <a:rPr lang="en-US" b="1" dirty="0"/>
              <a:t>Mining Towns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71668" y="2133600"/>
            <a:ext cx="8520332" cy="4724400"/>
          </a:xfrm>
        </p:spPr>
        <p:txBody>
          <a:bodyPr>
            <a:normAutofit lnSpcReduction="10000"/>
          </a:bodyPr>
          <a:lstStyle/>
          <a:p>
            <a:r>
              <a:rPr lang="en-US" u="sng" dirty="0"/>
              <a:t>Locations</a:t>
            </a:r>
            <a:r>
              <a:rPr lang="en-US" dirty="0"/>
              <a:t>:  From the Sierra Nevada to the Black Hills</a:t>
            </a:r>
          </a:p>
          <a:p>
            <a:pPr lvl="1"/>
            <a:r>
              <a:rPr lang="en-US" dirty="0"/>
              <a:t>Gold @ Pikes Peak in Colorado</a:t>
            </a:r>
          </a:p>
          <a:p>
            <a:pPr lvl="1"/>
            <a:r>
              <a:rPr lang="en-US" dirty="0"/>
              <a:t>Carson River Valley, Nevada</a:t>
            </a:r>
          </a:p>
          <a:p>
            <a:endParaRPr lang="en-US" dirty="0"/>
          </a:p>
          <a:p>
            <a:r>
              <a:rPr lang="en-US" dirty="0"/>
              <a:t>2 Types of people that came to the west for mining</a:t>
            </a:r>
          </a:p>
          <a:p>
            <a:pPr lvl="1"/>
            <a:r>
              <a:rPr lang="en-US" dirty="0"/>
              <a:t>Those to mine</a:t>
            </a:r>
          </a:p>
          <a:p>
            <a:pPr lvl="1"/>
            <a:r>
              <a:rPr lang="en-US" dirty="0"/>
              <a:t>Those to make money off the miners selling them needed supplies</a:t>
            </a:r>
          </a:p>
          <a:p>
            <a:endParaRPr lang="en-US" dirty="0"/>
          </a:p>
          <a:p>
            <a:r>
              <a:rPr lang="en-US" b="1" dirty="0"/>
              <a:t>Vigilantes</a:t>
            </a:r>
            <a:r>
              <a:rPr lang="en-US" dirty="0"/>
              <a:t> punished law breakers and those that didn’t follow the rules of conduct and procedures for handing disputes. </a:t>
            </a:r>
          </a:p>
          <a:p>
            <a:endParaRPr lang="en-US" dirty="0"/>
          </a:p>
          <a:p>
            <a:r>
              <a:rPr lang="en-US" dirty="0"/>
              <a:t>As towns developed, marshals and sheriffs were created.</a:t>
            </a:r>
          </a:p>
          <a:p>
            <a:pPr lvl="1"/>
            <a:r>
              <a:rPr lang="en-US" dirty="0"/>
              <a:t>Wyatt Earp &amp; Bat Masterson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7005711" y="244283"/>
            <a:ext cx="4853354" cy="1471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first great “boom” of the West!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Gold &amp; Silver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525173"/>
            <a:ext cx="3488788" cy="27092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Ghost Towns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Towns that were quickly set up and were seen as “boomtowns” and then were abandoned.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*Leadville, Colorado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*Nevada City, Montana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4234375"/>
            <a:ext cx="3488788" cy="26236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Denver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Boise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Helena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*3 “boomtowns” that grew and diversified instead of becoming ghost towns. </a:t>
            </a:r>
          </a:p>
        </p:txBody>
      </p:sp>
    </p:spTree>
    <p:extLst>
      <p:ext uri="{BB962C8B-B14F-4D97-AF65-F5344CB8AC3E}">
        <p14:creationId xmlns:p14="http://schemas.microsoft.com/office/powerpoint/2010/main" val="2320288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661" y="295498"/>
            <a:ext cx="4595666" cy="1280890"/>
          </a:xfrm>
        </p:spPr>
        <p:txBody>
          <a:bodyPr/>
          <a:lstStyle/>
          <a:p>
            <a:r>
              <a:rPr lang="en-US" b="1" dirty="0"/>
              <a:t>The Mining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5205" y="182882"/>
            <a:ext cx="5537982" cy="3713870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miners – individuals </a:t>
            </a:r>
          </a:p>
          <a:p>
            <a:pPr lvl="1"/>
            <a:r>
              <a:rPr lang="en-US" dirty="0"/>
              <a:t>Extracted the minerals from the soil or by a streambed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1870’s – Big companies move West</a:t>
            </a:r>
          </a:p>
          <a:p>
            <a:pPr lvl="1"/>
            <a:r>
              <a:rPr lang="en-US" dirty="0"/>
              <a:t>Began drilling and mining for the minerals underground</a:t>
            </a:r>
          </a:p>
          <a:p>
            <a:pPr lvl="1"/>
            <a:r>
              <a:rPr lang="en-US" dirty="0"/>
              <a:t>Began the major environmental issue of WATER and its uses.</a:t>
            </a:r>
          </a:p>
          <a:p>
            <a:pPr lvl="2"/>
            <a:r>
              <a:rPr lang="en-US" dirty="0"/>
              <a:t>Ruined the water for famers with the silt from their mining. </a:t>
            </a:r>
          </a:p>
        </p:txBody>
      </p:sp>
      <p:pic>
        <p:nvPicPr>
          <p:cNvPr id="2050" name="Picture 2" descr="Image result for 1870 mining color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4014788"/>
            <a:ext cx="5534025" cy="284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1870 mining color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28725"/>
            <a:ext cx="6485205" cy="56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577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7006" y="0"/>
            <a:ext cx="3624994" cy="1280890"/>
          </a:xfrm>
        </p:spPr>
        <p:txBody>
          <a:bodyPr>
            <a:noAutofit/>
          </a:bodyPr>
          <a:lstStyle/>
          <a:p>
            <a:r>
              <a:rPr lang="en-US" sz="6000" b="1" dirty="0"/>
              <a:t>Railroads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60" y="1280889"/>
            <a:ext cx="6175717" cy="5330925"/>
          </a:xfrm>
        </p:spPr>
        <p:txBody>
          <a:bodyPr>
            <a:normAutofit/>
          </a:bodyPr>
          <a:lstStyle/>
          <a:p>
            <a:r>
              <a:rPr lang="en-US" dirty="0"/>
              <a:t>Europe – railroads were owned by government.</a:t>
            </a:r>
          </a:p>
          <a:p>
            <a:r>
              <a:rPr lang="en-US" dirty="0"/>
              <a:t>US – build by private enterprises.  </a:t>
            </a:r>
          </a:p>
          <a:p>
            <a:pPr lvl="1"/>
            <a:r>
              <a:rPr lang="en-US" sz="1800" dirty="0"/>
              <a:t>Supported by Congress in 2 ways:</a:t>
            </a:r>
          </a:p>
          <a:p>
            <a:pPr lvl="2"/>
            <a:r>
              <a:rPr lang="en-US" sz="1800" dirty="0"/>
              <a:t>$ in the form of loans</a:t>
            </a:r>
          </a:p>
          <a:p>
            <a:pPr lvl="2"/>
            <a:r>
              <a:rPr lang="en-US" sz="1800" dirty="0"/>
              <a:t>Giving Land Grants which gave them wide stretches of land to build the railroads. </a:t>
            </a:r>
          </a:p>
          <a:p>
            <a:endParaRPr lang="en-US" dirty="0"/>
          </a:p>
          <a:p>
            <a:r>
              <a:rPr lang="en-US" dirty="0"/>
              <a:t>1863 – Central Pacific begins in Sacramento, California</a:t>
            </a:r>
          </a:p>
          <a:p>
            <a:r>
              <a:rPr lang="en-US" dirty="0"/>
              <a:t>1863 – Union Pacific begins in Omaha Nebraska</a:t>
            </a:r>
          </a:p>
          <a:p>
            <a:r>
              <a:rPr lang="en-US" dirty="0"/>
              <a:t>1869 – Met at Promontory, Utah</a:t>
            </a:r>
          </a:p>
          <a:p>
            <a:pPr lvl="1"/>
            <a:r>
              <a:rPr lang="en-US" sz="1800" dirty="0"/>
              <a:t>Same year the Suez Canal was completed in Egypt! </a:t>
            </a:r>
          </a:p>
        </p:txBody>
      </p:sp>
      <p:sp>
        <p:nvSpPr>
          <p:cNvPr id="4" name="Flowchart: Predefined Process 3"/>
          <p:cNvSpPr/>
          <p:nvPr/>
        </p:nvSpPr>
        <p:spPr>
          <a:xfrm>
            <a:off x="168812" y="1280890"/>
            <a:ext cx="5162843" cy="2587726"/>
          </a:xfrm>
          <a:prstGeom prst="flowChartPredefined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Central Pacific</a:t>
            </a:r>
          </a:p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*laborers were from China</a:t>
            </a:r>
          </a:p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Union Pacific</a:t>
            </a:r>
          </a:p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*laborers were Irish Immigrants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168812" y="3868616"/>
            <a:ext cx="5528603" cy="2989384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Railroad labor </a:t>
            </a:r>
          </a:p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They were difficult and expensive to build.</a:t>
            </a:r>
          </a:p>
          <a:p>
            <a:pPr algn="ctr"/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Human cost considered High because it was so dangerous!! 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“Starved” for laborers…. Had to recruit from China. 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Little Regard for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</a:rPr>
              <a:t>safefty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!! </a:t>
            </a:r>
          </a:p>
        </p:txBody>
      </p:sp>
    </p:spTree>
    <p:extLst>
      <p:ext uri="{BB962C8B-B14F-4D97-AF65-F5344CB8AC3E}">
        <p14:creationId xmlns:p14="http://schemas.microsoft.com/office/powerpoint/2010/main" val="2161372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9910" y="93068"/>
            <a:ext cx="8911687" cy="1280890"/>
          </a:xfrm>
        </p:spPr>
        <p:txBody>
          <a:bodyPr>
            <a:normAutofit/>
          </a:bodyPr>
          <a:lstStyle/>
          <a:p>
            <a:r>
              <a:rPr lang="en-US" sz="4800" b="1" dirty="0"/>
              <a:t>Railroads = Settlement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1026942"/>
            <a:ext cx="7631112" cy="5831058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Tied the Nation together</a:t>
            </a:r>
          </a:p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Moved products &amp; people</a:t>
            </a:r>
          </a:p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Spurred industrial development</a:t>
            </a:r>
          </a:p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Stimulated the growth of towns &amp; cities</a:t>
            </a:r>
          </a:p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Intensified the demand for Indian land</a:t>
            </a:r>
          </a:p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Overwhelmed the Mexican American communities with white settlers</a:t>
            </a:r>
          </a:p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Created additional states</a:t>
            </a:r>
          </a:p>
          <a:p>
            <a:pPr lvl="2"/>
            <a:r>
              <a:rPr lang="en-US" sz="2200" dirty="0"/>
              <a:t>10 added between 1864 &amp; 1896!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815754" y="1259492"/>
            <a:ext cx="3376246" cy="2096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Statehood requirements: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*60,000 inhabitants</a:t>
            </a:r>
          </a:p>
        </p:txBody>
      </p:sp>
      <p:pic>
        <p:nvPicPr>
          <p:cNvPr id="3074" name="Picture 2" descr="Image result for first west railroad central pacif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78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659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4986" y="259887"/>
            <a:ext cx="8911687" cy="1280890"/>
          </a:xfrm>
        </p:spPr>
        <p:txBody>
          <a:bodyPr/>
          <a:lstStyle/>
          <a:p>
            <a:r>
              <a:rPr lang="en-US" b="1" dirty="0"/>
              <a:t>Industries &amp; Cities Grow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8948" y="2011680"/>
            <a:ext cx="7423052" cy="4846321"/>
          </a:xfrm>
        </p:spPr>
        <p:txBody>
          <a:bodyPr>
            <a:normAutofit fontScale="92500" lnSpcReduction="20000"/>
          </a:bodyPr>
          <a:lstStyle/>
          <a:p>
            <a:r>
              <a:rPr lang="en-US" sz="2700" b="1" dirty="0"/>
              <a:t>Southern Industry </a:t>
            </a:r>
          </a:p>
          <a:p>
            <a:pPr marL="0" indent="0">
              <a:buNone/>
            </a:pPr>
            <a:r>
              <a:rPr lang="en-US" sz="2700" b="1" dirty="0"/>
              <a:t>Growth</a:t>
            </a:r>
          </a:p>
          <a:p>
            <a:pPr lvl="1"/>
            <a:r>
              <a:rPr lang="en-US" dirty="0"/>
              <a:t>Raw Materials	</a:t>
            </a:r>
          </a:p>
          <a:p>
            <a:pPr lvl="2"/>
            <a:r>
              <a:rPr lang="en-US" dirty="0"/>
              <a:t>Cotton </a:t>
            </a:r>
          </a:p>
          <a:p>
            <a:pPr lvl="2"/>
            <a:r>
              <a:rPr lang="en-US" dirty="0"/>
              <a:t>Wood </a:t>
            </a:r>
          </a:p>
          <a:p>
            <a:pPr lvl="2"/>
            <a:r>
              <a:rPr lang="en-US" dirty="0"/>
              <a:t>Iron Ore</a:t>
            </a:r>
          </a:p>
          <a:p>
            <a:pPr lvl="1"/>
            <a:r>
              <a:rPr lang="en-US" dirty="0"/>
              <a:t>Northern Banks backed textile, cigar, &amp; lumber industries in the South</a:t>
            </a:r>
          </a:p>
          <a:p>
            <a:pPr lvl="1"/>
            <a:r>
              <a:rPr lang="en-US" dirty="0"/>
              <a:t>Coal, Iron, &amp; Steel processing created urban centers</a:t>
            </a:r>
          </a:p>
          <a:p>
            <a:pPr lvl="2"/>
            <a:r>
              <a:rPr lang="en-US" dirty="0"/>
              <a:t>Nashville</a:t>
            </a:r>
          </a:p>
          <a:p>
            <a:pPr lvl="2"/>
            <a:r>
              <a:rPr lang="en-US" dirty="0"/>
              <a:t>Birmingham</a:t>
            </a:r>
          </a:p>
          <a:p>
            <a:pPr lvl="1"/>
            <a:r>
              <a:rPr lang="en-US" dirty="0"/>
              <a:t>Agriculture! </a:t>
            </a:r>
          </a:p>
          <a:p>
            <a:pPr lvl="2"/>
            <a:r>
              <a:rPr lang="en-US" dirty="0"/>
              <a:t>Grain</a:t>
            </a:r>
          </a:p>
          <a:p>
            <a:pPr lvl="2"/>
            <a:r>
              <a:rPr lang="en-US" dirty="0"/>
              <a:t>Tobacco</a:t>
            </a:r>
          </a:p>
          <a:p>
            <a:pPr lvl="2"/>
            <a:r>
              <a:rPr lang="en-US" dirty="0"/>
              <a:t>Fruit</a:t>
            </a:r>
          </a:p>
          <a:p>
            <a:pPr lvl="1"/>
            <a:r>
              <a:rPr lang="en-US" dirty="0"/>
              <a:t>Small farms replaced plantations! 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8126437" y="112542"/>
            <a:ext cx="4065563" cy="35309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Railroads</a:t>
            </a:r>
            <a:r>
              <a:rPr lang="en-US" dirty="0"/>
              <a:t>: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*Important key to industrialization.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1880’s – 2 rail lines linked South to North:</a:t>
            </a:r>
          </a:p>
          <a:p>
            <a:pPr marL="342900" indent="-342900" algn="ctr">
              <a:buAutoNum type="arabicPeriod"/>
            </a:pPr>
            <a:r>
              <a:rPr lang="en-US" dirty="0"/>
              <a:t>Texas to Chicago</a:t>
            </a:r>
          </a:p>
          <a:p>
            <a:pPr marL="342900" indent="-342900" algn="ctr">
              <a:buAutoNum type="arabicPeriod"/>
            </a:pPr>
            <a:r>
              <a:rPr lang="en-US" dirty="0"/>
              <a:t>Tennessee to D.C.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*Prison labor helped build Southern rail lines. </a:t>
            </a:r>
          </a:p>
        </p:txBody>
      </p:sp>
      <p:sp>
        <p:nvSpPr>
          <p:cNvPr id="5" name="Flowchart: Internal Storage 4"/>
          <p:cNvSpPr/>
          <p:nvPr/>
        </p:nvSpPr>
        <p:spPr>
          <a:xfrm>
            <a:off x="-689317" y="1223889"/>
            <a:ext cx="5345724" cy="5634111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Limited Economic Growth</a:t>
            </a:r>
          </a:p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Industry rests on 3 things:</a:t>
            </a:r>
          </a:p>
          <a:p>
            <a:pPr marL="742950" lvl="1" indent="-285750" algn="ctr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Natural Resources</a:t>
            </a:r>
          </a:p>
          <a:p>
            <a:pPr marL="742950" lvl="1" indent="-285750" algn="ctr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Labor</a:t>
            </a:r>
          </a:p>
          <a:p>
            <a:pPr marL="742950" lvl="1" indent="-285750" algn="ctr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Capital Investment</a:t>
            </a:r>
          </a:p>
          <a:p>
            <a:pPr lvl="1"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(South only had 1</a:t>
            </a:r>
            <a:r>
              <a:rPr lang="en-US" sz="1600" baseline="30000" dirty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!)</a:t>
            </a:r>
          </a:p>
          <a:p>
            <a:pPr lvl="1" algn="ctr"/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Limited education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Lacked technical &amp; engineering schools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Low wages discouraged skilled workers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Higher wages elsewhere took Southern workers. 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Banks – wealth was concentrated in the hands of a few people following the War. 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Southerners were often dependent on Northern banks.</a:t>
            </a:r>
          </a:p>
          <a:p>
            <a:pPr lvl="1"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1"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Arrow: Right 5"/>
          <p:cNvSpPr/>
          <p:nvPr/>
        </p:nvSpPr>
        <p:spPr>
          <a:xfrm>
            <a:off x="8806375" y="4754880"/>
            <a:ext cx="3385625" cy="210312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Lack of Labor &amp; Capital hurt the South!!</a:t>
            </a:r>
          </a:p>
        </p:txBody>
      </p:sp>
    </p:spTree>
    <p:extLst>
      <p:ext uri="{BB962C8B-B14F-4D97-AF65-F5344CB8AC3E}">
        <p14:creationId xmlns:p14="http://schemas.microsoft.com/office/powerpoint/2010/main" val="1259529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553" y="69607"/>
            <a:ext cx="8911687" cy="1280890"/>
          </a:xfrm>
        </p:spPr>
        <p:txBody>
          <a:bodyPr/>
          <a:lstStyle/>
          <a:p>
            <a:r>
              <a:rPr lang="en-US" b="1" dirty="0"/>
              <a:t>Ranchers &amp; the Cattle Kingdom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9483" y="1680587"/>
            <a:ext cx="10114671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Cattle ranching was another boom due to the vast grasslands of the plains! </a:t>
            </a:r>
          </a:p>
        </p:txBody>
      </p:sp>
      <p:sp>
        <p:nvSpPr>
          <p:cNvPr id="5" name="Rectangle: Beveled 4"/>
          <p:cNvSpPr/>
          <p:nvPr/>
        </p:nvSpPr>
        <p:spPr>
          <a:xfrm>
            <a:off x="7582486" y="2841674"/>
            <a:ext cx="4609514" cy="401632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The Vaqueros &amp; Texas Longhorn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Mexicans in Texas had long raised the Longhorn and they roamed freely &amp; were branded for identification.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The cowboy culture originated from the Mexican Vaqueros!! </a:t>
            </a:r>
          </a:p>
        </p:txBody>
      </p:sp>
      <p:sp>
        <p:nvSpPr>
          <p:cNvPr id="6" name="Teardrop 5"/>
          <p:cNvSpPr/>
          <p:nvPr/>
        </p:nvSpPr>
        <p:spPr>
          <a:xfrm>
            <a:off x="3657600" y="3108960"/>
            <a:ext cx="3798276" cy="3749040"/>
          </a:xfrm>
          <a:prstGeom prst="teardrop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Cowboys &amp; Cattle Drives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Work was hard, dangerous, &amp; lonely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They had to drive the cattle for hundreds of miles to the nearest train junction.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6609" y="2647186"/>
            <a:ext cx="3404382" cy="4210814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The end of Open Ranging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1"/>
                </a:solidFill>
              </a:rPr>
              <a:t>Invention of barbed wire!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1"/>
                </a:solidFill>
              </a:rPr>
              <a:t>Supply of beef exceeded demand!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1"/>
                </a:solidFill>
              </a:rPr>
              <a:t>Causing the price to drop!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1"/>
                </a:solidFill>
              </a:rPr>
              <a:t>Extreme weather!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1"/>
                </a:solidFill>
              </a:rPr>
              <a:t>Changed ranching as farmers begin to raise hay to feed their stocks. </a:t>
            </a:r>
          </a:p>
        </p:txBody>
      </p:sp>
      <p:sp>
        <p:nvSpPr>
          <p:cNvPr id="8" name="Pentagon 7"/>
          <p:cNvSpPr/>
          <p:nvPr/>
        </p:nvSpPr>
        <p:spPr>
          <a:xfrm>
            <a:off x="7835705" y="0"/>
            <a:ext cx="3615397" cy="1544985"/>
          </a:xfrm>
          <a:prstGeom prst="pentagon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Cow Towns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*RODEOS!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*Dodge City, Kansas</a:t>
            </a:r>
          </a:p>
        </p:txBody>
      </p:sp>
    </p:spTree>
    <p:extLst>
      <p:ext uri="{BB962C8B-B14F-4D97-AF65-F5344CB8AC3E}">
        <p14:creationId xmlns:p14="http://schemas.microsoft.com/office/powerpoint/2010/main" val="246185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0" animBg="1"/>
      <p:bldP spid="6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2425" y="344710"/>
            <a:ext cx="8911687" cy="1280890"/>
          </a:xfrm>
        </p:spPr>
        <p:txBody>
          <a:bodyPr/>
          <a:lstStyle/>
          <a:p>
            <a:r>
              <a:rPr lang="en-US" b="1" dirty="0"/>
              <a:t>Farmers Settle on Homesteads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4812" y="1282700"/>
            <a:ext cx="8915400" cy="3777622"/>
          </a:xfrm>
        </p:spPr>
        <p:txBody>
          <a:bodyPr/>
          <a:lstStyle/>
          <a:p>
            <a:r>
              <a:rPr lang="en-US" dirty="0"/>
              <a:t>Farmers were also looking for a better life in the West! </a:t>
            </a:r>
          </a:p>
          <a:p>
            <a:endParaRPr lang="en-US" dirty="0"/>
          </a:p>
          <a:p>
            <a:r>
              <a:rPr lang="en-US" dirty="0"/>
              <a:t>Railroads advertised from here to Europe of land for sale. </a:t>
            </a:r>
          </a:p>
          <a:p>
            <a:endParaRPr lang="en-US" dirty="0"/>
          </a:p>
          <a:p>
            <a:r>
              <a:rPr lang="en-US" dirty="0"/>
              <a:t>Homestead Act of 1862 – plots of 160 to anyone willing to live on the land for 5 years, dig a well, and build a road.  </a:t>
            </a:r>
          </a:p>
          <a:p>
            <a:endParaRPr lang="en-US" dirty="0"/>
          </a:p>
          <a:p>
            <a:r>
              <a:rPr lang="en-US" b="1" u="sng" dirty="0"/>
              <a:t>Exodusters</a:t>
            </a:r>
            <a:r>
              <a:rPr lang="en-US" dirty="0"/>
              <a:t> – formers slaves who fled the South following the Civil War to Kansas and Oklahoma.  </a:t>
            </a:r>
          </a:p>
        </p:txBody>
      </p:sp>
      <p:sp>
        <p:nvSpPr>
          <p:cNvPr id="4" name="Rectangle: Beveled 3"/>
          <p:cNvSpPr/>
          <p:nvPr/>
        </p:nvSpPr>
        <p:spPr>
          <a:xfrm>
            <a:off x="0" y="0"/>
            <a:ext cx="2667000" cy="6858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>
                <a:solidFill>
                  <a:schemeClr val="tx1"/>
                </a:solidFill>
              </a:rPr>
              <a:t>Necessity</a:t>
            </a:r>
            <a:r>
              <a:rPr lang="en-US" b="1" dirty="0">
                <a:solidFill>
                  <a:schemeClr val="tx1"/>
                </a:solidFill>
              </a:rPr>
              <a:t> was the “mother” of Invention! 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Barbed Wire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en-US" b="1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Plow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en-US" b="1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Grain Drill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en-US" b="1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Windmill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en-US" b="1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Dry-farming techniques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en-US" b="1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b="1" u="sng" dirty="0">
                <a:solidFill>
                  <a:schemeClr val="tx1"/>
                </a:solidFill>
              </a:rPr>
              <a:t>Morrill Act </a:t>
            </a:r>
            <a:r>
              <a:rPr lang="en-US" b="1" dirty="0">
                <a:solidFill>
                  <a:schemeClr val="tx1"/>
                </a:solidFill>
              </a:rPr>
              <a:t>– granted land for agricultural colleges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4102100" y="4762500"/>
            <a:ext cx="6997700" cy="1892300"/>
          </a:xfrm>
          <a:prstGeom prst="flowChartAlternateProcess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Plains were treeless so homes were built from 3 foot sections of sod and stacked like bricks!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Space for only one door and one window.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DARK, DIRTY, &amp; DINGY</a:t>
            </a:r>
          </a:p>
        </p:txBody>
      </p:sp>
    </p:spTree>
    <p:extLst>
      <p:ext uri="{BB962C8B-B14F-4D97-AF65-F5344CB8AC3E}">
        <p14:creationId xmlns:p14="http://schemas.microsoft.com/office/powerpoint/2010/main" val="593971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Competition, Conflict, &amp;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5300" y="1473200"/>
            <a:ext cx="6616700" cy="5384800"/>
          </a:xfrm>
        </p:spPr>
        <p:txBody>
          <a:bodyPr>
            <a:normAutofit/>
          </a:bodyPr>
          <a:lstStyle/>
          <a:p>
            <a:r>
              <a:rPr lang="en-US" dirty="0"/>
              <a:t>Economic Rivalries </a:t>
            </a:r>
          </a:p>
          <a:p>
            <a:pPr lvl="1"/>
            <a:r>
              <a:rPr lang="en-US" dirty="0"/>
              <a:t>Miners, ranchers, &amp; sheepherders conflicts often led to violence and sabotage. </a:t>
            </a:r>
          </a:p>
          <a:p>
            <a:pPr lvl="1"/>
            <a:r>
              <a:rPr lang="en-US" dirty="0"/>
              <a:t>Grazing cattle ruined farmers crops</a:t>
            </a:r>
          </a:p>
          <a:p>
            <a:pPr lvl="1"/>
            <a:r>
              <a:rPr lang="en-US" dirty="0"/>
              <a:t>Sheep gnawed the grass so close to the ground there was none left for the cattle.</a:t>
            </a:r>
          </a:p>
          <a:p>
            <a:pPr lvl="1"/>
            <a:r>
              <a:rPr lang="en-US" dirty="0"/>
              <a:t>Miners runoff polluted water for everyone.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Prejudices &amp; Discrimination</a:t>
            </a:r>
          </a:p>
          <a:p>
            <a:pPr lvl="1"/>
            <a:r>
              <a:rPr lang="en-US" dirty="0"/>
              <a:t>The west had the widest diversity in the US</a:t>
            </a:r>
          </a:p>
          <a:p>
            <a:pPr lvl="1"/>
            <a:r>
              <a:rPr lang="en-US" dirty="0"/>
              <a:t>Fear &amp; distrust in each other’s cultures caused tensions across the West.  </a:t>
            </a:r>
          </a:p>
          <a:p>
            <a:pPr lvl="1"/>
            <a:r>
              <a:rPr lang="en-US" dirty="0"/>
              <a:t>Chinese immigrants and Mexican Americans were the largest target along with former slaves. </a:t>
            </a:r>
          </a:p>
          <a:p>
            <a:pPr lvl="1"/>
            <a:r>
              <a:rPr lang="en-US" dirty="0"/>
              <a:t>Ranchers belittled homesteaders by calling them “sodbusters”.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Wave 3"/>
          <p:cNvSpPr/>
          <p:nvPr/>
        </p:nvSpPr>
        <p:spPr>
          <a:xfrm>
            <a:off x="0" y="1384300"/>
            <a:ext cx="5372100" cy="54737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The El Paso Salt War - 1877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Mexican had mined salt from the beds of the El Paso Valley for years.  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Americans arrived in 1870 and laid claim to the land.  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Violence ensued and the result was the salt beds were no longer communal property.  </a:t>
            </a:r>
          </a:p>
        </p:txBody>
      </p:sp>
    </p:spTree>
    <p:extLst>
      <p:ext uri="{BB962C8B-B14F-4D97-AF65-F5344CB8AC3E}">
        <p14:creationId xmlns:p14="http://schemas.microsoft.com/office/powerpoint/2010/main" val="1749478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230410"/>
            <a:ext cx="10629899" cy="1280890"/>
          </a:xfrm>
        </p:spPr>
        <p:txBody>
          <a:bodyPr>
            <a:noAutofit/>
          </a:bodyPr>
          <a:lstStyle/>
          <a:p>
            <a:r>
              <a:rPr lang="en-US" sz="4800" b="1" dirty="0"/>
              <a:t>The Western frontier officially closes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8700" y="1699077"/>
            <a:ext cx="6083300" cy="4724400"/>
          </a:xfrm>
        </p:spPr>
        <p:txBody>
          <a:bodyPr/>
          <a:lstStyle/>
          <a:p>
            <a:r>
              <a:rPr lang="en-US" dirty="0"/>
              <a:t>1889 – Official major land rush occurred in Oklahoma when the federal government opened it. </a:t>
            </a:r>
          </a:p>
          <a:p>
            <a:pPr lvl="1"/>
            <a:r>
              <a:rPr lang="en-US" dirty="0"/>
              <a:t>4/22/89 – “boomers” gathered along the Oklahoma border ready to run and stake their claims! </a:t>
            </a:r>
          </a:p>
          <a:p>
            <a:pPr lvl="1"/>
            <a:r>
              <a:rPr lang="en-US" dirty="0"/>
              <a:t>“Sooners” had snuck into the territory early and took the best land.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1890 – US Census concluded there was no longer a square mile in the US that did not have at least a few white residents. 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This marked the end of the Western Frontier land grab era. </a:t>
            </a:r>
          </a:p>
        </p:txBody>
      </p:sp>
      <p:pic>
        <p:nvPicPr>
          <p:cNvPr id="4098" name="Picture 2" descr="Image result for western fronti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4555"/>
            <a:ext cx="6010275" cy="559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331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merican-rails.com/images/RRHORRRParkersburgT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115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2332" y="118797"/>
            <a:ext cx="8911687" cy="1329030"/>
          </a:xfrm>
        </p:spPr>
        <p:txBody>
          <a:bodyPr/>
          <a:lstStyle/>
          <a:p>
            <a:r>
              <a:rPr lang="en-US" b="1" dirty="0"/>
              <a:t>Southern Farmers Face Hard Times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396795" y="807845"/>
            <a:ext cx="3992732" cy="995389"/>
          </a:xfrm>
        </p:spPr>
        <p:txBody>
          <a:bodyPr/>
          <a:lstStyle/>
          <a:p>
            <a:r>
              <a:rPr lang="en-US" i="1" u="sng" dirty="0"/>
              <a:t>Cotton Dominates Agricultures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257425" y="1820508"/>
            <a:ext cx="5314950" cy="252289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Cotton = Souths #1 crop</a:t>
            </a:r>
          </a:p>
          <a:p>
            <a:r>
              <a:rPr lang="en-US" dirty="0"/>
              <a:t>Surplus – after the war when Europeans had found other sources.  This caused the price to fall. </a:t>
            </a:r>
          </a:p>
          <a:p>
            <a:r>
              <a:rPr lang="en-US" dirty="0"/>
              <a:t>Boll Weevil </a:t>
            </a:r>
          </a:p>
          <a:p>
            <a:pPr lvl="1"/>
            <a:r>
              <a:rPr lang="en-US" dirty="0"/>
              <a:t>First appeared in Texas</a:t>
            </a:r>
          </a:p>
          <a:p>
            <a:pPr lvl="1"/>
            <a:r>
              <a:rPr lang="en-US" dirty="0"/>
              <a:t>Destroyed cotton crops, causing the appeal for American cotton to once again rise. 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8023162" y="3116910"/>
            <a:ext cx="3999001" cy="576262"/>
          </a:xfrm>
        </p:spPr>
        <p:txBody>
          <a:bodyPr/>
          <a:lstStyle/>
          <a:p>
            <a:r>
              <a:rPr lang="en-US" i="1" u="sng" dirty="0"/>
              <a:t>Farmers Band Together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7853326" y="3835671"/>
            <a:ext cx="4338674" cy="3354060"/>
          </a:xfrm>
        </p:spPr>
        <p:txBody>
          <a:bodyPr/>
          <a:lstStyle/>
          <a:p>
            <a:r>
              <a:rPr lang="en-US" dirty="0"/>
              <a:t>The Farmers’ Alliance</a:t>
            </a:r>
          </a:p>
          <a:p>
            <a:pPr lvl="1"/>
            <a:r>
              <a:rPr lang="en-US" dirty="0"/>
              <a:t>Formed by Texas farmers in the 1870’s that began to organize &amp; negotiate for lower prices for supplies. </a:t>
            </a:r>
          </a:p>
          <a:p>
            <a:pPr lvl="1"/>
            <a:r>
              <a:rPr lang="en-US" dirty="0"/>
              <a:t>Constantly lobbying the government to force railroads to lower freight prices &amp; to regulate the interest that banks could charge for loans.  </a:t>
            </a:r>
          </a:p>
        </p:txBody>
      </p:sp>
      <p:pic>
        <p:nvPicPr>
          <p:cNvPr id="5122" name="Picture 2" descr="Image result for farmers alli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49" y="0"/>
            <a:ext cx="2762251" cy="312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upload.wikimedia.org/wikipedia/commons/7/7e/Boll_weevil_illustr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81" y="4536543"/>
            <a:ext cx="4838719" cy="232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839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216" y="244283"/>
            <a:ext cx="8911687" cy="627915"/>
          </a:xfrm>
        </p:spPr>
        <p:txBody>
          <a:bodyPr>
            <a:noAutofit/>
          </a:bodyPr>
          <a:lstStyle/>
          <a:p>
            <a:r>
              <a:rPr lang="en-US" b="1" dirty="0"/>
              <a:t>Black Southerners Gain &amp; Lose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0324762" flipV="1">
            <a:off x="2153113" y="1438037"/>
            <a:ext cx="3992732" cy="541860"/>
          </a:xfrm>
        </p:spPr>
        <p:txBody>
          <a:bodyPr/>
          <a:lstStyle/>
          <a:p>
            <a:r>
              <a:rPr lang="en-US" b="1" dirty="0"/>
              <a:t>Political &amp; Economic Gains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92488" y="2265966"/>
            <a:ext cx="4342893" cy="4592034"/>
          </a:xfrm>
        </p:spPr>
        <p:txBody>
          <a:bodyPr>
            <a:normAutofit/>
          </a:bodyPr>
          <a:lstStyle/>
          <a:p>
            <a:r>
              <a:rPr lang="en-US" dirty="0"/>
              <a:t>Access to Education</a:t>
            </a:r>
          </a:p>
          <a:p>
            <a:r>
              <a:rPr lang="en-US" dirty="0"/>
              <a:t>Basic-literacy schools &amp; teachers’ colleges were established for African Americans. </a:t>
            </a:r>
          </a:p>
          <a:p>
            <a:r>
              <a:rPr lang="en-US" dirty="0"/>
              <a:t>Right to vote in local &amp; federal elections.</a:t>
            </a:r>
          </a:p>
          <a:p>
            <a:r>
              <a:rPr lang="en-US" dirty="0"/>
              <a:t>Ability to serve in government &amp; military. </a:t>
            </a:r>
          </a:p>
          <a:p>
            <a:r>
              <a:rPr lang="en-US" dirty="0"/>
              <a:t>Businesses &amp; farms for African American increased </a:t>
            </a:r>
          </a:p>
          <a:p>
            <a:pPr lvl="2"/>
            <a:r>
              <a:rPr lang="en-US" dirty="0"/>
              <a:t>Farmers Alliance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30" y="1132705"/>
            <a:ext cx="3999001" cy="576262"/>
          </a:xfrm>
        </p:spPr>
        <p:txBody>
          <a:bodyPr/>
          <a:lstStyle/>
          <a:p>
            <a:r>
              <a:rPr lang="en-US" b="1" dirty="0"/>
              <a:t>White Backlash Begins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36793" y="1969474"/>
            <a:ext cx="4338674" cy="2686932"/>
          </a:xfrm>
        </p:spPr>
        <p:txBody>
          <a:bodyPr/>
          <a:lstStyle/>
          <a:p>
            <a:r>
              <a:rPr lang="en-US" dirty="0"/>
              <a:t>Ku Klux Klan </a:t>
            </a:r>
          </a:p>
          <a:p>
            <a:pPr lvl="1"/>
            <a:r>
              <a:rPr lang="en-US" dirty="0"/>
              <a:t>Terror &amp; violence against African Americans. </a:t>
            </a:r>
          </a:p>
          <a:p>
            <a:r>
              <a:rPr lang="en-US" dirty="0"/>
              <a:t>Segregation of churches. </a:t>
            </a:r>
          </a:p>
          <a:p>
            <a:r>
              <a:rPr lang="en-US" dirty="0"/>
              <a:t>New laws supposed the elimination of black government officials.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6835381" y="4543865"/>
            <a:ext cx="5356619" cy="231413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Civil Rights Acts of 1875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Guaranteed black patrons the right to ride trains &amp; use public facilities, such as hotels.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Enforcement became left to the states….. </a:t>
            </a:r>
          </a:p>
        </p:txBody>
      </p:sp>
    </p:spTree>
    <p:extLst>
      <p:ext uri="{BB962C8B-B14F-4D97-AF65-F5344CB8AC3E}">
        <p14:creationId xmlns:p14="http://schemas.microsoft.com/office/powerpoint/2010/main" val="1285364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86485"/>
            <a:ext cx="9602788" cy="1280890"/>
          </a:xfrm>
        </p:spPr>
        <p:txBody>
          <a:bodyPr>
            <a:noAutofit/>
          </a:bodyPr>
          <a:lstStyle/>
          <a:p>
            <a:r>
              <a:rPr lang="en-US" sz="4000" b="1" dirty="0"/>
              <a:t>6.2  Westward Expansion &amp; the American Indians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26635" y="1770039"/>
            <a:ext cx="3992732" cy="576262"/>
          </a:xfrm>
        </p:spPr>
        <p:txBody>
          <a:bodyPr/>
          <a:lstStyle/>
          <a:p>
            <a:r>
              <a:rPr lang="en-US" sz="2800" b="1" dirty="0"/>
              <a:t>Objectives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Compare the ways Native Americans and white settlers viewed and used the land.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Describe the conflicts between white settlers and Indians.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Evaluate the impact of the Indian Wars.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en-US" sz="2800" b="1" dirty="0"/>
              <a:t>Key Terms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5597" y="2700482"/>
            <a:ext cx="4338674" cy="3354060"/>
          </a:xfrm>
        </p:spPr>
        <p:txBody>
          <a:bodyPr/>
          <a:lstStyle/>
          <a:p>
            <a:r>
              <a:rPr lang="en-US" dirty="0"/>
              <a:t>Reservation</a:t>
            </a:r>
          </a:p>
          <a:p>
            <a:r>
              <a:rPr lang="en-US" dirty="0"/>
              <a:t>Sand Creek Massacre</a:t>
            </a:r>
          </a:p>
          <a:p>
            <a:r>
              <a:rPr lang="en-US" dirty="0"/>
              <a:t>Sitting Bull</a:t>
            </a:r>
          </a:p>
          <a:p>
            <a:r>
              <a:rPr lang="en-US" dirty="0"/>
              <a:t>Battle of the Little Big Horn </a:t>
            </a:r>
          </a:p>
          <a:p>
            <a:r>
              <a:rPr lang="en-US" dirty="0"/>
              <a:t>Chief Joseph</a:t>
            </a:r>
          </a:p>
          <a:p>
            <a:r>
              <a:rPr lang="en-US" dirty="0"/>
              <a:t>Wounded Knee</a:t>
            </a:r>
          </a:p>
          <a:p>
            <a:r>
              <a:rPr lang="en-US" dirty="0"/>
              <a:t>Assimilate</a:t>
            </a:r>
          </a:p>
          <a:p>
            <a:r>
              <a:rPr lang="en-US" dirty="0"/>
              <a:t>Dawes General Allotment Act</a:t>
            </a:r>
          </a:p>
        </p:txBody>
      </p:sp>
    </p:spTree>
    <p:extLst>
      <p:ext uri="{BB962C8B-B14F-4D97-AF65-F5344CB8AC3E}">
        <p14:creationId xmlns:p14="http://schemas.microsoft.com/office/powerpoint/2010/main" val="3022980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356" y="69681"/>
            <a:ext cx="8911687" cy="1280890"/>
          </a:xfrm>
        </p:spPr>
        <p:txBody>
          <a:bodyPr/>
          <a:lstStyle/>
          <a:p>
            <a:r>
              <a:rPr lang="en-US" b="1" dirty="0"/>
              <a:t>The Native Cultures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8117" y="1936652"/>
            <a:ext cx="9014630" cy="4921348"/>
          </a:xfrm>
        </p:spPr>
        <p:txBody>
          <a:bodyPr numCol="2">
            <a:normAutofit fontScale="85000" lnSpcReduction="10000"/>
          </a:bodyPr>
          <a:lstStyle/>
          <a:p>
            <a:r>
              <a:rPr lang="en-US" sz="2000" b="1" u="sng" dirty="0"/>
              <a:t>Pacific Northwest</a:t>
            </a:r>
          </a:p>
          <a:p>
            <a:pPr lvl="1"/>
            <a:r>
              <a:rPr lang="en-US" sz="2000" dirty="0" err="1"/>
              <a:t>Klamaths</a:t>
            </a:r>
            <a:r>
              <a:rPr lang="en-US" sz="2000" dirty="0"/>
              <a:t>, Chinooks, &amp; </a:t>
            </a:r>
            <a:r>
              <a:rPr lang="en-US" sz="2000" dirty="0" err="1"/>
              <a:t>Shastas</a:t>
            </a:r>
            <a:endParaRPr lang="en-US" sz="2000" dirty="0"/>
          </a:p>
          <a:p>
            <a:pPr lvl="2"/>
            <a:r>
              <a:rPr lang="en-US" sz="2000" dirty="0"/>
              <a:t>Fish&amp; forest animals</a:t>
            </a:r>
          </a:p>
          <a:p>
            <a:pPr marL="914400" lvl="2" indent="0">
              <a:buNone/>
            </a:pPr>
            <a:endParaRPr lang="en-US" sz="2000" dirty="0"/>
          </a:p>
          <a:p>
            <a:r>
              <a:rPr lang="en-US" sz="2000" b="1" u="sng" dirty="0"/>
              <a:t>South</a:t>
            </a:r>
          </a:p>
          <a:p>
            <a:pPr lvl="1"/>
            <a:r>
              <a:rPr lang="en-US" sz="2000" dirty="0"/>
              <a:t>Small bands of hunter gatherers</a:t>
            </a:r>
          </a:p>
          <a:p>
            <a:pPr lvl="2"/>
            <a:r>
              <a:rPr lang="en-US" sz="2000" dirty="0"/>
              <a:t>Small game, berries, nuts, ….. </a:t>
            </a:r>
          </a:p>
          <a:p>
            <a:pPr marL="914400" lvl="2" indent="0">
              <a:buNone/>
            </a:pPr>
            <a:endParaRPr lang="en-US" sz="2000" dirty="0"/>
          </a:p>
          <a:p>
            <a:r>
              <a:rPr lang="en-US" sz="2000" b="1" u="sng" dirty="0"/>
              <a:t>New Mexico &amp; Arizona</a:t>
            </a:r>
          </a:p>
          <a:p>
            <a:pPr lvl="1"/>
            <a:r>
              <a:rPr lang="en-US" sz="2000" dirty="0"/>
              <a:t>Pueblos</a:t>
            </a:r>
          </a:p>
          <a:p>
            <a:pPr lvl="2"/>
            <a:r>
              <a:rPr lang="en-US" sz="2000" dirty="0"/>
              <a:t>Irrigated the land to grow corn, beans, &amp; squash</a:t>
            </a:r>
          </a:p>
          <a:p>
            <a:pPr lvl="2"/>
            <a:r>
              <a:rPr lang="en-US" sz="2000" dirty="0"/>
              <a:t>Adobe homes high in the cliffs</a:t>
            </a:r>
          </a:p>
          <a:p>
            <a:pPr marL="914400" lvl="2" indent="0">
              <a:buNone/>
            </a:pPr>
            <a:endParaRPr lang="en-US" sz="2000" dirty="0"/>
          </a:p>
          <a:p>
            <a:pPr lvl="1"/>
            <a:r>
              <a:rPr lang="en-US" sz="2000" b="1" u="sng" dirty="0"/>
              <a:t>Navajos</a:t>
            </a:r>
          </a:p>
          <a:p>
            <a:pPr lvl="2"/>
            <a:r>
              <a:rPr lang="en-US" sz="2000" dirty="0"/>
              <a:t>Mobile! </a:t>
            </a:r>
          </a:p>
          <a:p>
            <a:pPr lvl="2"/>
            <a:r>
              <a:rPr lang="en-US" sz="2000" dirty="0"/>
              <a:t>Homes made of mud or in </a:t>
            </a:r>
            <a:r>
              <a:rPr lang="en-US" sz="2000" dirty="0" err="1"/>
              <a:t>hogans</a:t>
            </a:r>
            <a:r>
              <a:rPr lang="en-US" sz="2000" dirty="0"/>
              <a:t> that could be easily moved.</a:t>
            </a:r>
          </a:p>
          <a:p>
            <a:pPr marL="914400" lvl="2" indent="0">
              <a:buNone/>
            </a:pPr>
            <a:endParaRPr lang="en-US" sz="2000" dirty="0"/>
          </a:p>
          <a:p>
            <a:r>
              <a:rPr lang="en-US" sz="2000" b="1" u="sng" dirty="0"/>
              <a:t>Plains Indians</a:t>
            </a:r>
          </a:p>
          <a:p>
            <a:pPr lvl="1"/>
            <a:r>
              <a:rPr lang="en-US" sz="2000" dirty="0"/>
              <a:t>Sioux, Blackfeet, Crows, Cheyenne &amp; </a:t>
            </a:r>
            <a:r>
              <a:rPr lang="en-US" sz="2000" dirty="0" err="1"/>
              <a:t>Camanche</a:t>
            </a:r>
            <a:endParaRPr lang="en-US" sz="2000" dirty="0"/>
          </a:p>
          <a:p>
            <a:pPr lvl="2"/>
            <a:r>
              <a:rPr lang="en-US" sz="2000" dirty="0"/>
              <a:t>Expert horsemen &amp; hunters</a:t>
            </a:r>
          </a:p>
          <a:p>
            <a:pPr lvl="2"/>
            <a:r>
              <a:rPr lang="en-US" sz="2000" dirty="0"/>
              <a:t>Buffalo! </a:t>
            </a:r>
          </a:p>
          <a:p>
            <a:pPr marL="1371600" lvl="3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: Rounded Corners 3"/>
          <p:cNvSpPr/>
          <p:nvPr/>
        </p:nvSpPr>
        <p:spPr>
          <a:xfrm>
            <a:off x="1955409" y="837614"/>
            <a:ext cx="9762979" cy="844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Geography</a:t>
            </a:r>
            <a:r>
              <a:rPr lang="en-US" dirty="0"/>
              <a:t> influenced the cultural diversities but they shared one common idea:  </a:t>
            </a:r>
            <a:r>
              <a:rPr lang="en-US" b="1" i="1" dirty="0"/>
              <a:t>They were part of nature &amp; viewed nature as sacred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43041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native tribes map of 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057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4294</TotalTime>
  <Words>1862</Words>
  <Application>Microsoft Office PowerPoint</Application>
  <PresentationFormat>Widescreen</PresentationFormat>
  <Paragraphs>341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Century Gothic</vt:lpstr>
      <vt:lpstr>Wingdings</vt:lpstr>
      <vt:lpstr>Wingdings 3</vt:lpstr>
      <vt:lpstr>Wisp</vt:lpstr>
      <vt:lpstr>The South &amp; West Transformed</vt:lpstr>
      <vt:lpstr>6.1  The New South </vt:lpstr>
      <vt:lpstr>Industries &amp; Cities Grow </vt:lpstr>
      <vt:lpstr>PowerPoint Presentation</vt:lpstr>
      <vt:lpstr>Southern Farmers Face Hard Times </vt:lpstr>
      <vt:lpstr>Black Southerners Gain &amp; Lose</vt:lpstr>
      <vt:lpstr>6.2  Westward Expansion &amp; the American Indians </vt:lpstr>
      <vt:lpstr>The Native Cultures</vt:lpstr>
      <vt:lpstr>PowerPoint Presentation</vt:lpstr>
      <vt:lpstr>The Gradual move to Reservations</vt:lpstr>
      <vt:lpstr>PowerPoint Presentation</vt:lpstr>
      <vt:lpstr>PowerPoint Presentation</vt:lpstr>
      <vt:lpstr>Native &amp; American battles during the Civil War</vt:lpstr>
      <vt:lpstr>PowerPoint Presentation</vt:lpstr>
      <vt:lpstr>Peace Plans Fail </vt:lpstr>
      <vt:lpstr>PowerPoint Presentation</vt:lpstr>
      <vt:lpstr>Key Events in the Indian Wars, 1861-1890 </vt:lpstr>
      <vt:lpstr>PowerPoint Presentation</vt:lpstr>
      <vt:lpstr>PowerPoint Presentation</vt:lpstr>
      <vt:lpstr>PowerPoint Presentation</vt:lpstr>
      <vt:lpstr>PowerPoint Presentation</vt:lpstr>
      <vt:lpstr>Assimilation of the Native Americans</vt:lpstr>
      <vt:lpstr>PowerPoint Presentation</vt:lpstr>
      <vt:lpstr>PowerPoint Presentation</vt:lpstr>
      <vt:lpstr>6.3  Transforming the West</vt:lpstr>
      <vt:lpstr>Mining Towns </vt:lpstr>
      <vt:lpstr>The Mining Industry</vt:lpstr>
      <vt:lpstr>Railroads</vt:lpstr>
      <vt:lpstr>Railroads = Settlement</vt:lpstr>
      <vt:lpstr>Ranchers &amp; the Cattle Kingdom</vt:lpstr>
      <vt:lpstr>Farmers Settle on Homesteads</vt:lpstr>
      <vt:lpstr>Competition, Conflict, &amp; Change</vt:lpstr>
      <vt:lpstr>The Western frontier officially closes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South &amp; West Transformed</dc:title>
  <dc:creator>Elizabeth Gifford</dc:creator>
  <cp:lastModifiedBy>Elizabeth Gifford</cp:lastModifiedBy>
  <cp:revision>33</cp:revision>
  <dcterms:created xsi:type="dcterms:W3CDTF">2016-10-09T20:11:22Z</dcterms:created>
  <dcterms:modified xsi:type="dcterms:W3CDTF">2016-11-06T15:54:46Z</dcterms:modified>
</cp:coreProperties>
</file>